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83" r:id="rId3"/>
    <p:sldId id="304" r:id="rId4"/>
    <p:sldId id="299" r:id="rId5"/>
    <p:sldId id="307" r:id="rId6"/>
    <p:sldId id="306" r:id="rId7"/>
    <p:sldId id="309" r:id="rId8"/>
    <p:sldId id="308" r:id="rId9"/>
    <p:sldId id="311" r:id="rId10"/>
    <p:sldId id="310" r:id="rId11"/>
    <p:sldId id="305" r:id="rId12"/>
    <p:sldId id="285" r:id="rId13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35"/>
    <a:srgbClr val="F39420"/>
    <a:srgbClr val="FF99FF"/>
    <a:srgbClr val="D60093"/>
    <a:srgbClr val="709E50"/>
    <a:srgbClr val="C1FF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D0B7DD5-C27C-5B17-86E9-A4F3FF9B7FA4}">
  <a:tblStyle styleId="{5D0B7DD5-C27C-5B17-86E9-A4F3FF9B7FA4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59" autoAdjust="0"/>
    <p:restoredTop sz="94660"/>
  </p:normalViewPr>
  <p:slideViewPr>
    <p:cSldViewPr>
      <p:cViewPr varScale="1">
        <p:scale>
          <a:sx n="110" d="100"/>
          <a:sy n="110" d="100"/>
        </p:scale>
        <p:origin x="48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97C23-A23C-4DBA-BEF3-6A713A57250F}" type="datetimeFigureOut">
              <a:rPr lang="ru-RU" smtClean="0"/>
              <a:t>21.08.2023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55B2A-6ED2-4BC4-BF59-D699217087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378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02" name="Google Shape;40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75711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9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576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02" name="Google Shape;40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46151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9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1423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05F3468-2A0C-4F46-AA4E-7AE16847C68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D5BB61-F8C2-42D1-84F3-C7FC3E2C0C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0319B03-DB63-4E14-BD64-1EBD8317AB6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548AE3E-2AF2-48C5-8544-F688892AE3F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DAAD025-E2FD-440F-8B60-50D8462DE53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198E649-FC3B-4D9A-A679-6929987C6FE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A05423-891A-46E1-9299-3136B417971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92682A3-E475-4EF5-9F83-49562390E1A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499E4F0-601F-4040-BD13-6A57579F23A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EA82866-B677-40E3-8629-5B65731DC18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C5B2E32-B14F-4219-BA6B-32C7E708295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DC8ED47-3139-4387-9CCB-7C98C14143C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CC689F-632C-4E25-B431-A31697B60B8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5DB530E-81D4-4055-AA91-06A3A80822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0922AA8-95F0-40E3-9A6D-2AD7EDDF227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BB25428-2221-4D09-A8CF-357576E9DC6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0AC19D7-F01B-46D0-B6EE-4E2AB7D6FD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3F690F0-571D-4DAF-BBD4-C6CDF60464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27A066-5C26-4B8C-B887-5D8837C623B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FD51563-B3AE-4DBC-B59B-8D278EF007A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6280243-F79D-488E-92C5-FAA1CC20A9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6ED3C3-DAF2-427A-B8B9-7D2297A50B9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6476F36-226C-4722-88E1-A01AF88F2EA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AE22D98-E92E-4CA2-8E7A-56513D8D3A1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6522B0-625F-41AC-A46D-DA2E6137EB3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drive.google.com/file/d/1-HgtTRPbxRhvfjc5-Iw-jCIw3L_n4h0x/view?usp=sharing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6.png"/><Relationship Id="rId7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drive.google.com/file/d/1-JpHBi7cM1OxwzaojR2WZqj8gaP8GK9e/view?usp=sharing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12192001" cy="7097449"/>
          </a:xfrm>
          <a:prstGeom prst="rect">
            <a:avLst/>
          </a:prstGeom>
        </p:spPr>
      </p:pic>
      <p:sp>
        <p:nvSpPr>
          <p:cNvPr id="5" name="Гид по рекламным возможностям"/>
          <p:cNvSpPr txBox="1"/>
          <p:nvPr/>
        </p:nvSpPr>
        <p:spPr>
          <a:xfrm>
            <a:off x="1226668" y="5424287"/>
            <a:ext cx="3429172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600" b="1" cap="all" spc="900">
                <a:gradFill flip="none" rotWithShape="1">
                  <a:gsLst>
                    <a:gs pos="0">
                      <a:srgbClr val="FEE605"/>
                    </a:gs>
                    <a:gs pos="100000">
                      <a:srgbClr val="ED1C24"/>
                    </a:gs>
                  </a:gsLst>
                  <a:lin ang="0" scaled="0"/>
                </a:gra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 rtl="0" hangingPunct="0">
              <a:defRPr/>
            </a:pPr>
            <a:r>
              <a:rPr lang="ru-RU" sz="1600" b="0" spc="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для членов профсоюза,  педагогов и </a:t>
            </a:r>
            <a:r>
              <a:rPr lang="ru-RU" sz="1600" b="0" spc="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их семей</a:t>
            </a:r>
            <a:endParaRPr sz="1600" b="0" spc="0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5" name="RussiaRunning.marketing"/>
          <p:cNvSpPr txBox="1"/>
          <p:nvPr/>
        </p:nvSpPr>
        <p:spPr>
          <a:xfrm>
            <a:off x="1226668" y="2800108"/>
            <a:ext cx="926182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0" cap="all" spc="1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 rtl="0" hangingPunct="0">
              <a:defRPr/>
            </a:pPr>
            <a:r>
              <a:rPr lang="ru-RU" sz="5400" b="1" spc="0" dirty="0" smtClean="0">
                <a:solidFill>
                  <a:srgbClr val="009B35"/>
                </a:solidFill>
                <a:cs typeface="Arial" panose="020B0604020202020204" pitchFamily="34" charset="0"/>
              </a:rPr>
              <a:t>«ЖИТЬ. Учить. БЕЖАТЬ»</a:t>
            </a:r>
            <a:endParaRPr lang="ru-RU" sz="5400" b="1" spc="0" dirty="0">
              <a:solidFill>
                <a:srgbClr val="009B35"/>
              </a:solidFill>
              <a:cs typeface="Arial" panose="020B0604020202020204" pitchFamily="34" charset="0"/>
            </a:endParaRPr>
          </a:p>
        </p:txBody>
      </p:sp>
      <p:sp>
        <p:nvSpPr>
          <p:cNvPr id="8" name="Подзаголовок 2"/>
          <p:cNvSpPr txBox="1"/>
          <p:nvPr/>
        </p:nvSpPr>
        <p:spPr bwMode="auto">
          <a:xfrm>
            <a:off x="1199456" y="3687531"/>
            <a:ext cx="8966474" cy="433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ru-RU" sz="2000" b="1" dirty="0" smtClean="0">
                <a:solidFill>
                  <a:srgbClr val="00B050"/>
                </a:solidFill>
              </a:rPr>
              <a:t>Второй этап Программы в 2023 году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11" name="Объект 2"/>
          <p:cNvSpPr txBox="1"/>
          <p:nvPr/>
        </p:nvSpPr>
        <p:spPr bwMode="auto">
          <a:xfrm>
            <a:off x="1199456" y="891924"/>
            <a:ext cx="5400600" cy="5081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2000" b="1" dirty="0" smtClean="0">
                <a:solidFill>
                  <a:srgbClr val="00B050"/>
                </a:solidFill>
              </a:rPr>
              <a:t>Программа </a:t>
            </a:r>
            <a:r>
              <a:rPr lang="ru-RU" sz="2000" b="1" dirty="0">
                <a:solidFill>
                  <a:srgbClr val="00B050"/>
                </a:solidFill>
              </a:rPr>
              <a:t>МГО Общероссийского Профсоюза образования</a:t>
            </a:r>
            <a:endParaRPr sz="2000" b="1" dirty="0">
              <a:solidFill>
                <a:srgbClr val="00B050"/>
              </a:solidFill>
            </a:endParaRPr>
          </a:p>
        </p:txBody>
      </p:sp>
      <p:pic>
        <p:nvPicPr>
          <p:cNvPr id="12" name="Google Shape;26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82510" y="6116240"/>
            <a:ext cx="1274264" cy="351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6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96462" y="6092691"/>
            <a:ext cx="981894" cy="398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6913"/>
            <a:ext cx="1368152" cy="193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1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12192001" cy="7097449"/>
          </a:xfrm>
          <a:prstGeom prst="rect">
            <a:avLst/>
          </a:prstGeom>
        </p:spPr>
      </p:pic>
      <p:sp>
        <p:nvSpPr>
          <p:cNvPr id="412" name="Google Shape;412;p7"/>
          <p:cNvSpPr txBox="1"/>
          <p:nvPr/>
        </p:nvSpPr>
        <p:spPr>
          <a:xfrm>
            <a:off x="1070264" y="215912"/>
            <a:ext cx="10234420" cy="55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000"/>
              <a:buFont typeface="Arial"/>
              <a:buNone/>
            </a:pPr>
            <a:endParaRPr sz="2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" name="Google Shape;406;p7"/>
          <p:cNvSpPr txBox="1">
            <a:spLocks noGrp="1"/>
          </p:cNvSpPr>
          <p:nvPr>
            <p:ph type="sldNum" idx="12"/>
          </p:nvPr>
        </p:nvSpPr>
        <p:spPr>
          <a:xfrm>
            <a:off x="9237103" y="613166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alibri"/>
              <a:buNone/>
            </a:pPr>
            <a:fld id="{00000000-1234-1234-1234-123412341234}" type="slidenum">
              <a:rPr lang="ru-RU" b="1">
                <a:solidFill>
                  <a:srgbClr val="00B050"/>
                </a:solidFill>
                <a:latin typeface="Montserrat" panose="020B0604020202020204" charset="-52"/>
                <a:sym typeface="Calibri"/>
              </a:rPr>
              <a:t>2</a:t>
            </a:fld>
            <a:endParaRPr b="1" dirty="0">
              <a:solidFill>
                <a:srgbClr val="00B050"/>
              </a:solidFill>
              <a:latin typeface="Montserrat" panose="020B0604020202020204" charset="-52"/>
              <a:sym typeface="Calibri"/>
            </a:endParaRPr>
          </a:p>
        </p:txBody>
      </p:sp>
      <p:sp>
        <p:nvSpPr>
          <p:cNvPr id="35" name="Заголовок 1"/>
          <p:cNvSpPr txBox="1">
            <a:spLocks/>
          </p:cNvSpPr>
          <p:nvPr/>
        </p:nvSpPr>
        <p:spPr bwMode="auto">
          <a:xfrm>
            <a:off x="695400" y="369804"/>
            <a:ext cx="10945216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buClr>
                <a:srgbClr val="C00000"/>
              </a:buClr>
              <a:buSzPts val="3000"/>
            </a:pPr>
            <a:r>
              <a:rPr lang="ru-RU" sz="4400" b="1" dirty="0" smtClean="0">
                <a:latin typeface="Montserrat"/>
                <a:ea typeface="Montserrat"/>
                <a:cs typeface="Montserrat"/>
                <a:sym typeface="Montserrat"/>
              </a:rPr>
              <a:t>Концепция 2 этапа</a:t>
            </a:r>
            <a:endParaRPr lang="ru-RU" sz="30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8245634" y="6058227"/>
            <a:ext cx="3132722" cy="467500"/>
            <a:chOff x="8245634" y="6058227"/>
            <a:chExt cx="3132722" cy="467500"/>
          </a:xfrm>
        </p:grpSpPr>
        <p:pic>
          <p:nvPicPr>
            <p:cNvPr id="19" name="Google Shape;262;p2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82510" y="6116240"/>
              <a:ext cx="1274264" cy="351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63;p2"/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396462" y="6092691"/>
              <a:ext cx="981894" cy="3985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5634" y="6058227"/>
              <a:ext cx="376671" cy="467500"/>
            </a:xfrm>
            <a:prstGeom prst="rect">
              <a:avLst/>
            </a:prstGeom>
          </p:spPr>
        </p:pic>
      </p:grpSp>
      <p:sp>
        <p:nvSpPr>
          <p:cNvPr id="6" name="Прямоугольник 5"/>
          <p:cNvSpPr/>
          <p:nvPr/>
        </p:nvSpPr>
        <p:spPr>
          <a:xfrm>
            <a:off x="695400" y="1124005"/>
            <a:ext cx="9865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Второй </a:t>
            </a:r>
            <a:r>
              <a:rPr lang="ru-RU" sz="1600" dirty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этап Программы </a:t>
            </a:r>
            <a:r>
              <a:rPr lang="ru-RU" sz="1600" dirty="0" smtClean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«ЖИТЬ. УЧИТЬ. БЕЖАТЬ» - традиционный чемпионат с 3 дисциплинами: бег, ходьба и велосипед, пройдет уже в 3 раз</a:t>
            </a:r>
            <a:r>
              <a:rPr lang="ru-RU" sz="1600" dirty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в сентябре 2023 года.</a:t>
            </a:r>
          </a:p>
        </p:txBody>
      </p:sp>
      <p:sp>
        <p:nvSpPr>
          <p:cNvPr id="29" name="Google Shape;422;p7"/>
          <p:cNvSpPr/>
          <p:nvPr/>
        </p:nvSpPr>
        <p:spPr>
          <a:xfrm>
            <a:off x="1488778" y="2482581"/>
            <a:ext cx="9357041" cy="3003923"/>
          </a:xfrm>
          <a:prstGeom prst="roundRect">
            <a:avLst>
              <a:gd name="adj" fmla="val 2745"/>
            </a:avLst>
          </a:prstGeom>
          <a:noFill/>
          <a:ln w="2857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96691" y="2013560"/>
            <a:ext cx="2650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Этап состоит </a:t>
            </a:r>
            <a:r>
              <a:rPr lang="ru-RU" sz="1600" dirty="0" smtClean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из </a:t>
            </a:r>
            <a:r>
              <a:rPr lang="ru-RU" sz="1600" dirty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1600" dirty="0" smtClean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частей</a:t>
            </a:r>
            <a:r>
              <a:rPr lang="ru-RU" sz="1600" dirty="0" smtClean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Montserrat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488778" y="2495018"/>
            <a:ext cx="92732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9B35"/>
                </a:solidFill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Первая </a:t>
            </a:r>
            <a:r>
              <a:rPr lang="ru-RU" sz="1600" b="1" dirty="0">
                <a:solidFill>
                  <a:srgbClr val="009B35"/>
                </a:solidFill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часть </a:t>
            </a:r>
            <a:r>
              <a:rPr lang="ru-RU" sz="1600" dirty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представляет из себя набор механик, которые помогают участникам в доступной и игровой форме получить стимул к занятиям </a:t>
            </a:r>
            <a:r>
              <a:rPr lang="ru-RU" sz="1600" dirty="0" smtClean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спортом.</a:t>
            </a:r>
            <a:endParaRPr lang="ru-RU" sz="1600" dirty="0">
              <a:latin typeface="Montserrat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460669" y="3180797"/>
            <a:ext cx="9273242" cy="2141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rgbClr val="009B35"/>
                </a:solidFill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Вторая часть </a:t>
            </a:r>
            <a:r>
              <a:rPr lang="ru-RU" sz="1600" dirty="0" smtClean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представляет из себя тренировки участников в 3 дисциплинах: бег, ходьба и велоспорт. Задача участника – за время 2 этапа Программы подготовиться к участию </a:t>
            </a:r>
            <a:r>
              <a:rPr lang="ru-RU" sz="1600" dirty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беговом событии – Полумарафон «Моя столица».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rgbClr val="009B35"/>
                </a:solidFill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Третья часть: </a:t>
            </a:r>
            <a:r>
              <a:rPr lang="ru-RU" sz="1600" dirty="0" smtClean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участие командой Профсоюза в </a:t>
            </a:r>
            <a:r>
              <a:rPr lang="ru-RU" sz="1600" dirty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беговом событии – Полумарафон «Моя </a:t>
            </a:r>
            <a:r>
              <a:rPr lang="ru-RU" sz="1600" dirty="0" smtClean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столица», который состоится </a:t>
            </a:r>
            <a:r>
              <a:rPr lang="ru-RU" sz="1600" dirty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1 октября 2023 г</a:t>
            </a:r>
            <a:r>
              <a:rPr lang="ru-RU" sz="1600" dirty="0" smtClean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. на Воробьевых горах.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 smtClean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Montserrat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Ожидаемое количество участников бегового события от Профсоюза: 50-100 человек</a:t>
            </a:r>
            <a:endParaRPr lang="ru-RU" sz="1600" dirty="0">
              <a:latin typeface="Montserrat" panose="020B060402020202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54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12192001" cy="7097449"/>
          </a:xfrm>
          <a:prstGeom prst="rect">
            <a:avLst/>
          </a:prstGeom>
        </p:spPr>
      </p:pic>
      <p:sp>
        <p:nvSpPr>
          <p:cNvPr id="23" name="Google Shape;331;p11"/>
          <p:cNvSpPr txBox="1">
            <a:spLocks/>
          </p:cNvSpPr>
          <p:nvPr/>
        </p:nvSpPr>
        <p:spPr bwMode="auto">
          <a:xfrm>
            <a:off x="9264352" y="609758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00000000-1234-1234-1234-123412341234}" type="slidenum">
              <a:rPr lang="ru-RU" b="1" smtClean="0">
                <a:solidFill>
                  <a:srgbClr val="009B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rtl="0"/>
              <a:t>3</a:t>
            </a:fld>
            <a:endParaRPr lang="ru-RU" b="1" dirty="0">
              <a:solidFill>
                <a:srgbClr val="009B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8245634" y="6058227"/>
            <a:ext cx="3132722" cy="467500"/>
            <a:chOff x="8245634" y="6058227"/>
            <a:chExt cx="3132722" cy="467500"/>
          </a:xfrm>
        </p:grpSpPr>
        <p:pic>
          <p:nvPicPr>
            <p:cNvPr id="12" name="Google Shape;262;p2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82510" y="6116240"/>
              <a:ext cx="1274264" cy="351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263;p2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396462" y="6092691"/>
              <a:ext cx="981894" cy="3985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5634" y="6058227"/>
              <a:ext cx="376671" cy="467500"/>
            </a:xfrm>
            <a:prstGeom prst="rect">
              <a:avLst/>
            </a:prstGeom>
          </p:spPr>
        </p:pic>
      </p:grp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D6B94A27-6C78-5AA3-4BF4-31850822C8EB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069129" y="249469"/>
            <a:ext cx="10515600" cy="798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None/>
              <a:tabLst/>
              <a:defRPr/>
            </a:pPr>
            <a:r>
              <a:rPr lang="ru-RU" sz="4400" b="1" dirty="0">
                <a:latin typeface="Montserrat"/>
                <a:ea typeface="Montserrat"/>
                <a:cs typeface="Montserrat"/>
                <a:sym typeface="Montserrat"/>
              </a:rPr>
              <a:t>Ключевые сведения о Программе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DF81C2F-D325-410D-B6FA-2F868909FA9D}"/>
              </a:ext>
            </a:extLst>
          </p:cNvPr>
          <p:cNvSpPr txBox="1"/>
          <p:nvPr/>
        </p:nvSpPr>
        <p:spPr>
          <a:xfrm>
            <a:off x="2178368" y="2039158"/>
            <a:ext cx="6497546" cy="355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Члены Профсоюза, педагоги и члены их семей.</a:t>
            </a: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DA0D07F-BABB-010B-1975-0C01AD7BA938}"/>
              </a:ext>
            </a:extLst>
          </p:cNvPr>
          <p:cNvSpPr txBox="1"/>
          <p:nvPr/>
        </p:nvSpPr>
        <p:spPr>
          <a:xfrm>
            <a:off x="2091962" y="2860798"/>
            <a:ext cx="4446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000" dirty="0">
                <a:solidFill>
                  <a:srgbClr val="009B35"/>
                </a:solidFill>
              </a:rPr>
              <a:t>Сроки реализации Программы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4991433-D485-E76A-51A7-C3E0B2F8ADA8}"/>
              </a:ext>
            </a:extLst>
          </p:cNvPr>
          <p:cNvSpPr txBox="1"/>
          <p:nvPr/>
        </p:nvSpPr>
        <p:spPr>
          <a:xfrm>
            <a:off x="2091961" y="3421206"/>
            <a:ext cx="6332849" cy="619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lnSpc>
                <a:spcPct val="107000"/>
              </a:lnSpc>
              <a:spcAft>
                <a:spcPts val="800"/>
              </a:spcAft>
              <a:defRPr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ru-RU" sz="1600" dirty="0">
                <a:ea typeface="+mn-ea"/>
              </a:rPr>
              <a:t>Общая продолжительность Программы – </a:t>
            </a:r>
            <a:r>
              <a:rPr lang="ru-RU" sz="1600" dirty="0" smtClean="0">
                <a:ea typeface="+mn-ea"/>
              </a:rPr>
              <a:t>1,5 месяца</a:t>
            </a:r>
            <a:br>
              <a:rPr lang="ru-RU" sz="1600" dirty="0" smtClean="0">
                <a:ea typeface="+mn-ea"/>
              </a:rPr>
            </a:br>
            <a:r>
              <a:rPr lang="ru-RU" sz="1600" dirty="0" smtClean="0">
                <a:ea typeface="+mn-ea"/>
              </a:rPr>
              <a:t>Дата старта </a:t>
            </a:r>
            <a:r>
              <a:rPr lang="ru-RU" sz="1600" dirty="0">
                <a:ea typeface="+mn-ea"/>
              </a:rPr>
              <a:t>Программы – </a:t>
            </a:r>
            <a:r>
              <a:rPr lang="ru-RU" sz="1600" dirty="0" smtClean="0">
                <a:ea typeface="+mn-ea"/>
              </a:rPr>
              <a:t>1 сентября 2023 </a:t>
            </a:r>
            <a:r>
              <a:rPr lang="ru-RU" sz="1600" dirty="0">
                <a:ea typeface="+mn-ea"/>
              </a:rPr>
              <a:t>г.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77727BE-CBB2-3F0C-6CF6-B17D8985BFB9}"/>
              </a:ext>
            </a:extLst>
          </p:cNvPr>
          <p:cNvSpPr txBox="1"/>
          <p:nvPr/>
        </p:nvSpPr>
        <p:spPr>
          <a:xfrm>
            <a:off x="2091961" y="4577352"/>
            <a:ext cx="5976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9B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результативности Программы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116088FA-6187-A3E5-1AAC-27224332059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30" y="2850636"/>
            <a:ext cx="796962" cy="79696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34E2B434-8F09-4E00-E288-F7DBE97E76A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29" y="4573934"/>
            <a:ext cx="796961" cy="79696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E92D399-C44D-8AB6-F178-06ED4B38FE65}"/>
              </a:ext>
            </a:extLst>
          </p:cNvPr>
          <p:cNvSpPr txBox="1"/>
          <p:nvPr/>
        </p:nvSpPr>
        <p:spPr>
          <a:xfrm>
            <a:off x="1981977" y="5031982"/>
            <a:ext cx="8401954" cy="882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07000"/>
              </a:lnSpc>
              <a:buClr>
                <a:srgbClr val="F39420"/>
              </a:buClr>
              <a:buFont typeface="Symbol" panose="05050102010706020507" pitchFamily="18" charset="2"/>
              <a:buChar char=""/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Общее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участников Программы;</a:t>
            </a:r>
          </a:p>
          <a:p>
            <a:pPr marL="342900" indent="-342900" algn="just">
              <a:lnSpc>
                <a:spcPct val="107000"/>
              </a:lnSpc>
              <a:buClr>
                <a:srgbClr val="F39420"/>
              </a:buClr>
              <a:buFont typeface="Symbol" panose="05050102010706020507" pitchFamily="18" charset="2"/>
              <a:buChar char=""/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Общее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преодоленных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километров;</a:t>
            </a:r>
          </a:p>
          <a:p>
            <a:pPr marL="342900" indent="-342900" algn="just">
              <a:lnSpc>
                <a:spcPct val="107000"/>
              </a:lnSpc>
              <a:buClr>
                <a:srgbClr val="F39420"/>
              </a:buClr>
              <a:buFont typeface="Symbol" panose="05050102010706020507" pitchFamily="18" charset="2"/>
              <a:buChar char=""/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участников, пробежавших на Полумарафоне «Моя столица»</a:t>
            </a: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CF31BEE4-38F9-F167-6165-472A8CEA2A75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29" y="1624099"/>
            <a:ext cx="796962" cy="79696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6CC7436-22CF-CFF5-1DD6-70C8B2B8FBF2}"/>
              </a:ext>
            </a:extLst>
          </p:cNvPr>
          <p:cNvSpPr txBox="1"/>
          <p:nvPr/>
        </p:nvSpPr>
        <p:spPr>
          <a:xfrm>
            <a:off x="2156377" y="1490633"/>
            <a:ext cx="4260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9B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 </a:t>
            </a:r>
            <a:r>
              <a:rPr lang="ru-RU" sz="2000" b="1" dirty="0" smtClean="0">
                <a:solidFill>
                  <a:srgbClr val="009B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</a:t>
            </a:r>
            <a:endParaRPr lang="ru-RU" sz="2000" b="1" dirty="0">
              <a:solidFill>
                <a:srgbClr val="009B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81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12192001" cy="7097449"/>
          </a:xfrm>
          <a:prstGeom prst="rect">
            <a:avLst/>
          </a:prstGeom>
        </p:spPr>
      </p:pic>
      <p:sp>
        <p:nvSpPr>
          <p:cNvPr id="453" name="Google Shape;453;p9"/>
          <p:cNvSpPr txBox="1">
            <a:spLocks noGrp="1"/>
          </p:cNvSpPr>
          <p:nvPr>
            <p:ph type="title"/>
          </p:nvPr>
        </p:nvSpPr>
        <p:spPr>
          <a:xfrm>
            <a:off x="695400" y="1005169"/>
            <a:ext cx="7345992" cy="521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000"/>
              <a:buFont typeface="Quattrocento Sans"/>
              <a:buNone/>
            </a:pPr>
            <a:r>
              <a:rPr lang="ru-RU" sz="3000" b="1" dirty="0" smtClean="0">
                <a:latin typeface="Montserrat"/>
                <a:ea typeface="Montserrat"/>
                <a:cs typeface="Montserrat"/>
                <a:sym typeface="Montserrat"/>
              </a:rPr>
              <a:t>сплачивает участников</a:t>
            </a:r>
            <a:endParaRPr dirty="0"/>
          </a:p>
        </p:txBody>
      </p:sp>
      <p:sp>
        <p:nvSpPr>
          <p:cNvPr id="456" name="Google Shape;456;p9"/>
          <p:cNvSpPr/>
          <p:nvPr/>
        </p:nvSpPr>
        <p:spPr>
          <a:xfrm>
            <a:off x="695400" y="1844824"/>
            <a:ext cx="4511570" cy="9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Общая цель будет увеличена до 400 000 км.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9"/>
          <p:cNvSpPr txBox="1">
            <a:spLocks noGrp="1"/>
          </p:cNvSpPr>
          <p:nvPr>
            <p:ph type="sldNum" idx="12"/>
          </p:nvPr>
        </p:nvSpPr>
        <p:spPr>
          <a:xfrm>
            <a:off x="11256731" y="6122515"/>
            <a:ext cx="71208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</a:pPr>
            <a:fld id="{00000000-1234-1234-1234-123412341234}" type="slidenum">
              <a:rPr lang="ru-RU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fld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 bwMode="auto">
          <a:xfrm>
            <a:off x="695400" y="369804"/>
            <a:ext cx="432048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ru-RU" b="1" dirty="0" smtClean="0">
                <a:latin typeface="Montserrat"/>
                <a:ea typeface="Montserrat"/>
                <a:cs typeface="Montserrat"/>
              </a:rPr>
              <a:t>Общая цель</a:t>
            </a:r>
            <a:endParaRPr lang="ru-RU" b="1" dirty="0">
              <a:latin typeface="Montserrat"/>
              <a:ea typeface="Montserrat"/>
              <a:cs typeface="Montserrat"/>
            </a:endParaRPr>
          </a:p>
        </p:txBody>
      </p:sp>
      <p:sp>
        <p:nvSpPr>
          <p:cNvPr id="19" name="Номер слайда 17"/>
          <p:cNvSpPr txBox="1">
            <a:spLocks/>
          </p:cNvSpPr>
          <p:nvPr/>
        </p:nvSpPr>
        <p:spPr bwMode="auto">
          <a:xfrm>
            <a:off x="9194967" y="61452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ru-RU"/>
            </a:defPPr>
            <a:lvl1pPr marL="0" marR="0" lvl="0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ru-RU" b="1" dirty="0" smtClean="0">
                <a:solidFill>
                  <a:srgbClr val="00B050"/>
                </a:solidFill>
              </a:rPr>
              <a:t>4</a:t>
            </a:r>
            <a:endParaRPr lang="ru-RU" b="1" dirty="0">
              <a:solidFill>
                <a:srgbClr val="00B050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8245634" y="6058227"/>
            <a:ext cx="3132722" cy="467500"/>
            <a:chOff x="8245634" y="6058227"/>
            <a:chExt cx="3132722" cy="467500"/>
          </a:xfrm>
        </p:grpSpPr>
        <p:pic>
          <p:nvPicPr>
            <p:cNvPr id="16" name="Google Shape;262;p2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82510" y="6116240"/>
              <a:ext cx="1274264" cy="351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63;p2"/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396462" y="6092691"/>
              <a:ext cx="981894" cy="3985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5634" y="6058227"/>
              <a:ext cx="376671" cy="467500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5493" y="2710285"/>
            <a:ext cx="8733756" cy="204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260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12192001" cy="7097449"/>
          </a:xfrm>
          <a:prstGeom prst="rect">
            <a:avLst/>
          </a:prstGeom>
        </p:spPr>
      </p:pic>
      <p:sp>
        <p:nvSpPr>
          <p:cNvPr id="30" name="Заголовок 1"/>
          <p:cNvSpPr>
            <a:spLocks noGrp="1"/>
          </p:cNvSpPr>
          <p:nvPr>
            <p:ph type="title"/>
          </p:nvPr>
        </p:nvSpPr>
        <p:spPr bwMode="auto">
          <a:xfrm>
            <a:off x="502935" y="469930"/>
            <a:ext cx="9043097" cy="5752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>
              <a:buClr>
                <a:srgbClr val="C00000"/>
              </a:buClr>
              <a:buSzPts val="3000"/>
              <a:buFont typeface="Quattrocento Sans"/>
              <a:defRPr/>
            </a:pPr>
            <a:r>
              <a:rPr lang="ru-RU" b="1" dirty="0" smtClean="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Номинации второго этапа</a:t>
            </a:r>
            <a:endParaRPr lang="ru-RU" b="1" dirty="0">
              <a:solidFill>
                <a:schemeClr val="tx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1" name="Google Shape;487;p16"/>
          <p:cNvSpPr txBox="1">
            <a:spLocks/>
          </p:cNvSpPr>
          <p:nvPr/>
        </p:nvSpPr>
        <p:spPr bwMode="auto">
          <a:xfrm>
            <a:off x="9264352" y="610058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00000000-1234-1234-1234-123412341234}" type="slidenum">
              <a:rPr lang="ru-RU" b="1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rtl="0"/>
              <a:t>5</a:t>
            </a:fld>
            <a:endParaRPr lang="ru-RU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8245634" y="6058227"/>
            <a:ext cx="3132722" cy="467500"/>
            <a:chOff x="8245634" y="6058227"/>
            <a:chExt cx="3132722" cy="467500"/>
          </a:xfrm>
        </p:grpSpPr>
        <p:pic>
          <p:nvPicPr>
            <p:cNvPr id="15" name="Google Shape;262;p2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82510" y="6116240"/>
              <a:ext cx="1274264" cy="351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263;p2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396462" y="6092691"/>
              <a:ext cx="981894" cy="3985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5634" y="6058227"/>
              <a:ext cx="376671" cy="467500"/>
            </a:xfrm>
            <a:prstGeom prst="rect">
              <a:avLst/>
            </a:prstGeom>
          </p:spPr>
        </p:pic>
      </p:grpSp>
      <p:sp>
        <p:nvSpPr>
          <p:cNvPr id="17" name="Прямоугольник 11"/>
          <p:cNvSpPr/>
          <p:nvPr/>
        </p:nvSpPr>
        <p:spPr bwMode="auto">
          <a:xfrm>
            <a:off x="5779447" y="1299063"/>
            <a:ext cx="5506701" cy="449932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1200" dirty="0" smtClean="0">
                <a:latin typeface="Montserrat"/>
              </a:rPr>
              <a:t>Индивидуальные номинации:</a:t>
            </a:r>
            <a:endParaRPr lang="ru-RU" sz="1200" dirty="0">
              <a:latin typeface="Montserrat"/>
            </a:endParaRPr>
          </a:p>
          <a:p>
            <a:pPr>
              <a:spcAft>
                <a:spcPts val="600"/>
              </a:spcAft>
              <a:defRPr/>
            </a:pPr>
            <a:r>
              <a:rPr lang="ru-RU" sz="1200" b="1" dirty="0" smtClean="0">
                <a:latin typeface="Montserrat"/>
              </a:rPr>
              <a:t>Победитель Беговой лиги </a:t>
            </a:r>
            <a:r>
              <a:rPr lang="ru-RU" sz="1200" dirty="0" smtClean="0">
                <a:latin typeface="Montserrat"/>
              </a:rPr>
              <a:t>– член профсоюза, </a:t>
            </a:r>
            <a:r>
              <a:rPr lang="ru-RU" sz="1200" dirty="0">
                <a:latin typeface="Montserrat"/>
              </a:rPr>
              <a:t>набравший наибольшую </a:t>
            </a:r>
            <a:r>
              <a:rPr lang="ru-RU" sz="1200" dirty="0" smtClean="0">
                <a:latin typeface="Montserrat"/>
              </a:rPr>
              <a:t>сумму очков за все задания по бегу за период </a:t>
            </a:r>
            <a:r>
              <a:rPr lang="ru-RU" sz="1200" dirty="0">
                <a:latin typeface="Montserrat"/>
              </a:rPr>
              <a:t>2</a:t>
            </a:r>
            <a:r>
              <a:rPr lang="ru-RU" sz="1200" dirty="0" smtClean="0">
                <a:latin typeface="Montserrat"/>
              </a:rPr>
              <a:t> этапа</a:t>
            </a:r>
          </a:p>
          <a:p>
            <a:pPr>
              <a:spcAft>
                <a:spcPts val="600"/>
              </a:spcAft>
              <a:defRPr/>
            </a:pPr>
            <a:r>
              <a:rPr lang="ru-RU" sz="1200" b="1" dirty="0">
                <a:latin typeface="Montserrat"/>
              </a:rPr>
              <a:t>Победитель </a:t>
            </a:r>
            <a:r>
              <a:rPr lang="ru-RU" sz="1200" b="1" dirty="0" smtClean="0">
                <a:latin typeface="Montserrat"/>
              </a:rPr>
              <a:t>Лиги ходьбы </a:t>
            </a:r>
            <a:r>
              <a:rPr lang="ru-RU" sz="1200" dirty="0" smtClean="0">
                <a:latin typeface="Montserrat"/>
              </a:rPr>
              <a:t>– </a:t>
            </a:r>
            <a:r>
              <a:rPr lang="ru-RU" sz="1200" dirty="0">
                <a:latin typeface="Montserrat"/>
              </a:rPr>
              <a:t>член профсоюза, набравший наибольшую сумму очков за все задания по </a:t>
            </a:r>
            <a:r>
              <a:rPr lang="ru-RU" sz="1200" dirty="0" smtClean="0">
                <a:latin typeface="Montserrat"/>
              </a:rPr>
              <a:t>ходьбе </a:t>
            </a:r>
            <a:r>
              <a:rPr lang="ru-RU" sz="1200" dirty="0">
                <a:latin typeface="Montserrat"/>
              </a:rPr>
              <a:t>за период 2 </a:t>
            </a:r>
            <a:r>
              <a:rPr lang="ru-RU" sz="1200" dirty="0" smtClean="0">
                <a:latin typeface="Montserrat"/>
              </a:rPr>
              <a:t>этапа</a:t>
            </a:r>
          </a:p>
          <a:p>
            <a:pPr>
              <a:spcAft>
                <a:spcPts val="600"/>
              </a:spcAft>
              <a:defRPr/>
            </a:pPr>
            <a:r>
              <a:rPr lang="ru-RU" sz="1200" b="1" dirty="0">
                <a:latin typeface="Montserrat"/>
              </a:rPr>
              <a:t>Победитель </a:t>
            </a:r>
            <a:r>
              <a:rPr lang="ru-RU" sz="1200" b="1" dirty="0" smtClean="0">
                <a:latin typeface="Montserrat"/>
              </a:rPr>
              <a:t>Вело </a:t>
            </a:r>
            <a:r>
              <a:rPr lang="ru-RU" sz="1200" b="1" dirty="0">
                <a:latin typeface="Montserrat"/>
              </a:rPr>
              <a:t>лиги </a:t>
            </a:r>
            <a:r>
              <a:rPr lang="ru-RU" sz="1200" dirty="0">
                <a:latin typeface="Montserrat"/>
              </a:rPr>
              <a:t>– член профсоюза, набравший наибольшую сумму очков за все задания по </a:t>
            </a:r>
            <a:r>
              <a:rPr lang="ru-RU" sz="1200" dirty="0" smtClean="0">
                <a:latin typeface="Montserrat"/>
              </a:rPr>
              <a:t>вело </a:t>
            </a:r>
            <a:r>
              <a:rPr lang="ru-RU" sz="1200" dirty="0">
                <a:latin typeface="Montserrat"/>
              </a:rPr>
              <a:t>за период 2 </a:t>
            </a:r>
            <a:r>
              <a:rPr lang="ru-RU" sz="1200" dirty="0" smtClean="0">
                <a:latin typeface="Montserrat"/>
              </a:rPr>
              <a:t>этапа</a:t>
            </a:r>
            <a:endParaRPr lang="ru-RU" sz="1200" u="sng" dirty="0" smtClean="0">
              <a:latin typeface="Montserrat"/>
            </a:endParaRPr>
          </a:p>
          <a:p>
            <a:pPr>
              <a:spcAft>
                <a:spcPts val="600"/>
              </a:spcAft>
              <a:defRPr/>
            </a:pPr>
            <a:r>
              <a:rPr lang="ru-RU" sz="1200" u="sng" dirty="0" smtClean="0">
                <a:latin typeface="Montserrat"/>
              </a:rPr>
              <a:t>ДОПОЛНИТЕЛЬНЫЕ НОМИНАЦИИ:</a:t>
            </a:r>
            <a:endParaRPr lang="ru-RU" sz="1200" u="sng" dirty="0">
              <a:latin typeface="Montserrat"/>
            </a:endParaRPr>
          </a:p>
          <a:p>
            <a:pPr>
              <a:spcAft>
                <a:spcPts val="600"/>
              </a:spcAft>
              <a:defRPr/>
            </a:pPr>
            <a:r>
              <a:rPr lang="ru-RU" sz="1200" b="1" dirty="0" smtClean="0">
                <a:latin typeface="Montserrat"/>
              </a:rPr>
              <a:t>Возрастные категории </a:t>
            </a:r>
            <a:r>
              <a:rPr lang="ru-RU" sz="1200" dirty="0">
                <a:latin typeface="Montserrat"/>
              </a:rPr>
              <a:t>– участники, набравшие наибольшую сумму очков за весь период </a:t>
            </a:r>
            <a:r>
              <a:rPr lang="ru-RU" sz="1200" dirty="0" smtClean="0">
                <a:latin typeface="Montserrat"/>
              </a:rPr>
              <a:t>2 этапа </a:t>
            </a:r>
            <a:r>
              <a:rPr lang="ru-RU" sz="1200" dirty="0">
                <a:latin typeface="Montserrat"/>
              </a:rPr>
              <a:t>в своей </a:t>
            </a:r>
            <a:r>
              <a:rPr lang="ru-RU" sz="1200" dirty="0" smtClean="0">
                <a:latin typeface="Montserrat"/>
              </a:rPr>
              <a:t>возрастной категории </a:t>
            </a:r>
            <a:r>
              <a:rPr lang="ru-RU" sz="1200" dirty="0">
                <a:latin typeface="Montserrat"/>
              </a:rPr>
              <a:t>(М и </a:t>
            </a:r>
            <a:r>
              <a:rPr lang="ru-RU" sz="1200" dirty="0" smtClean="0">
                <a:latin typeface="Montserrat"/>
              </a:rPr>
              <a:t>Ж)</a:t>
            </a:r>
          </a:p>
          <a:p>
            <a:pPr>
              <a:spcAft>
                <a:spcPts val="600"/>
              </a:spcAft>
              <a:defRPr/>
            </a:pPr>
            <a:r>
              <a:rPr lang="ru-RU" sz="1200" b="1" dirty="0">
                <a:latin typeface="Montserrat"/>
              </a:rPr>
              <a:t>Самый спортивный </a:t>
            </a:r>
            <a:r>
              <a:rPr lang="ru-RU" sz="1200" b="1" dirty="0" smtClean="0">
                <a:latin typeface="Montserrat"/>
              </a:rPr>
              <a:t>участник-друг профсоюза </a:t>
            </a:r>
            <a:r>
              <a:rPr lang="ru-RU" sz="1200" dirty="0" smtClean="0">
                <a:latin typeface="Montserrat"/>
              </a:rPr>
              <a:t>– участник, набравший наибольшую сумму очков за весь период 2 этапа (отдельный рейтинг среди тех, кто не является членом профсоюза)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6"/>
          <a:srcRect l="15193" t="29115" r="15173" b="6506"/>
          <a:stretch/>
        </p:blipFill>
        <p:spPr bwMode="auto">
          <a:xfrm>
            <a:off x="549463" y="1412776"/>
            <a:ext cx="4680520" cy="42032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2" name="Прямоугольник 21"/>
          <p:cNvSpPr/>
          <p:nvPr/>
        </p:nvSpPr>
        <p:spPr bwMode="auto">
          <a:xfrm>
            <a:off x="5783405" y="4514377"/>
            <a:ext cx="5832650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1200" dirty="0" smtClean="0">
                <a:latin typeface="Montserrat"/>
              </a:rPr>
              <a:t>Командные номинации:</a:t>
            </a:r>
          </a:p>
          <a:p>
            <a:pPr>
              <a:spcAft>
                <a:spcPts val="600"/>
              </a:spcAft>
              <a:defRPr/>
            </a:pPr>
            <a:r>
              <a:rPr lang="ru-RU" sz="1200" b="1" dirty="0">
                <a:latin typeface="Montserrat"/>
              </a:rPr>
              <a:t>Мы едины и сильны </a:t>
            </a:r>
            <a:r>
              <a:rPr lang="ru-RU" sz="1200" dirty="0">
                <a:latin typeface="Montserrat"/>
              </a:rPr>
              <a:t>– команда с наибольшим процентом вовлеченности членов </a:t>
            </a:r>
            <a:r>
              <a:rPr lang="ru-RU" sz="1200" dirty="0" smtClean="0">
                <a:latin typeface="Montserrat"/>
              </a:rPr>
              <a:t>профсоюза – !!!формируется нарастающим итогом с ЖУБ 2022</a:t>
            </a:r>
            <a:endParaRPr lang="en-US" sz="1200" dirty="0"/>
          </a:p>
          <a:p>
            <a:pPr>
              <a:spcAft>
                <a:spcPts val="600"/>
              </a:spcAft>
              <a:defRPr/>
            </a:pPr>
            <a:r>
              <a:rPr lang="ru-RU" sz="1200" b="1" dirty="0" smtClean="0">
                <a:latin typeface="Montserrat"/>
              </a:rPr>
              <a:t>Самая спортивная команда </a:t>
            </a:r>
            <a:r>
              <a:rPr lang="en-US" sz="1200" dirty="0" smtClean="0">
                <a:latin typeface="Montserrat"/>
              </a:rPr>
              <a:t>- </a:t>
            </a:r>
            <a:r>
              <a:rPr lang="ru-RU" sz="1200" dirty="0" smtClean="0">
                <a:latin typeface="Montserrat"/>
              </a:rPr>
              <a:t>команда, набравшая </a:t>
            </a:r>
            <a:r>
              <a:rPr lang="ru-RU" sz="1200" dirty="0">
                <a:latin typeface="Montserrat"/>
              </a:rPr>
              <a:t>наибольшую сумму очков за весь период </a:t>
            </a:r>
            <a:r>
              <a:rPr lang="ru-RU" sz="1200" dirty="0" smtClean="0">
                <a:latin typeface="Montserrat"/>
              </a:rPr>
              <a:t>2 этапа</a:t>
            </a:r>
          </a:p>
          <a:p>
            <a:pPr>
              <a:spcAft>
                <a:spcPts val="600"/>
              </a:spcAft>
              <a:defRPr/>
            </a:pPr>
            <a:endParaRPr lang="ru-RU" sz="12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741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6716" y="0"/>
            <a:ext cx="12192001" cy="7097449"/>
          </a:xfrm>
          <a:prstGeom prst="rect">
            <a:avLst/>
          </a:prstGeom>
        </p:spPr>
      </p:pic>
      <p:sp>
        <p:nvSpPr>
          <p:cNvPr id="57" name="Прямоугольник 56"/>
          <p:cNvSpPr/>
          <p:nvPr/>
        </p:nvSpPr>
        <p:spPr>
          <a:xfrm>
            <a:off x="8748969" y="3153298"/>
            <a:ext cx="2078905" cy="15264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231281" y="3154570"/>
            <a:ext cx="2098460" cy="1526451"/>
          </a:xfrm>
          <a:prstGeom prst="rect">
            <a:avLst/>
          </a:prstGeom>
          <a:solidFill>
            <a:srgbClr val="00C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615816" y="3155432"/>
            <a:ext cx="2193402" cy="15264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51877" y="3157040"/>
            <a:ext cx="2142835" cy="1526451"/>
          </a:xfrm>
          <a:prstGeom prst="rect">
            <a:avLst/>
          </a:prstGeom>
          <a:solidFill>
            <a:srgbClr val="009B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3151" y="3788274"/>
            <a:ext cx="2266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ЗАРЕГИСТРИРУЙТЕСЬ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12979" y="3713300"/>
            <a:ext cx="2195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УСТАНОВИТЕ</a:t>
            </a:r>
            <a:r>
              <a:rPr lang="ru-RU" sz="1200" kern="0" spc="52" dirty="0" smtClean="0">
                <a:solidFill>
                  <a:srgbClr val="4C4A45"/>
                </a:solidFill>
                <a:latin typeface="Roboto Slab" pitchFamily="2" charset="0"/>
                <a:ea typeface="Roboto Slab" pitchFamily="2" charset="0"/>
                <a:cs typeface="Arial" panose="020B0604020202020204" pitchFamily="34" charset="0"/>
                <a:sym typeface="Helvetica Neue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ТРЕКЕР НА СМАРТФОН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26867" y="3590188"/>
            <a:ext cx="21028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ПОДКЛЮЧИТЕ ВАШ ТРЕКЕР К ЛИЧНОМУ КАБИНЕТУ</a:t>
            </a:r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47390" y="3616649"/>
            <a:ext cx="20804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ВКЛЮЧАЙТЕ ТРЕКЕР ВО ВРЕМЯ ТРЕНИРОВКИ</a:t>
            </a:r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9" name="Прямая со стрелкой 58"/>
          <p:cNvCxnSpPr>
            <a:cxnSpLocks/>
          </p:cNvCxnSpPr>
          <p:nvPr/>
        </p:nvCxnSpPr>
        <p:spPr>
          <a:xfrm>
            <a:off x="5684565" y="3466043"/>
            <a:ext cx="1458563" cy="0"/>
          </a:xfrm>
          <a:prstGeom prst="straightConnector1">
            <a:avLst/>
          </a:prstGeom>
          <a:ln>
            <a:solidFill>
              <a:srgbClr val="009B3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777836" y="3273696"/>
            <a:ext cx="277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rPr>
              <a:t>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362041" y="3273696"/>
            <a:ext cx="322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9B35"/>
                </a:solidFill>
                <a:latin typeface="Roboto Slab" pitchFamily="2" charset="0"/>
                <a:ea typeface="Roboto Slab" pitchFamily="2" charset="0"/>
              </a:rPr>
              <a:t>2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909954" y="3275830"/>
            <a:ext cx="346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rPr>
              <a:t>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319377" y="3273696"/>
            <a:ext cx="324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9B35"/>
                </a:solidFill>
                <a:latin typeface="Roboto Slab" pitchFamily="2" charset="0"/>
                <a:ea typeface="Roboto Slab" pitchFamily="2" charset="0"/>
              </a:rPr>
              <a:t>4</a:t>
            </a:r>
            <a:endParaRPr lang="ru-RU" sz="1600" dirty="0">
              <a:solidFill>
                <a:srgbClr val="009B35"/>
              </a:solidFill>
              <a:latin typeface="Roboto Slab" pitchFamily="2" charset="0"/>
              <a:ea typeface="Roboto Slab" pitchFamily="2" charset="0"/>
            </a:endParaRPr>
          </a:p>
        </p:txBody>
      </p:sp>
      <p:cxnSp>
        <p:nvCxnSpPr>
          <p:cNvPr id="70" name="Прямая со стрелкой 69"/>
          <p:cNvCxnSpPr>
            <a:cxnSpLocks/>
          </p:cNvCxnSpPr>
          <p:nvPr/>
        </p:nvCxnSpPr>
        <p:spPr>
          <a:xfrm>
            <a:off x="3055476" y="3466043"/>
            <a:ext cx="1458563" cy="0"/>
          </a:xfrm>
          <a:prstGeom prst="straightConnector1">
            <a:avLst/>
          </a:prstGeom>
          <a:ln>
            <a:solidFill>
              <a:srgbClr val="009B3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>
            <a:cxnSpLocks/>
          </p:cNvCxnSpPr>
          <p:nvPr/>
        </p:nvCxnSpPr>
        <p:spPr>
          <a:xfrm>
            <a:off x="6089285" y="2591984"/>
            <a:ext cx="1458563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>
            <a:cxnSpLocks/>
          </p:cNvCxnSpPr>
          <p:nvPr/>
        </p:nvCxnSpPr>
        <p:spPr>
          <a:xfrm>
            <a:off x="8256524" y="3466043"/>
            <a:ext cx="1458563" cy="0"/>
          </a:xfrm>
          <a:prstGeom prst="straightConnector1">
            <a:avLst/>
          </a:prstGeom>
          <a:ln>
            <a:solidFill>
              <a:srgbClr val="009B3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95400" y="1721633"/>
            <a:ext cx="5727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Всего 4 простых шага для участия</a:t>
            </a:r>
          </a:p>
        </p:txBody>
      </p:sp>
      <p:sp>
        <p:nvSpPr>
          <p:cNvPr id="35" name="Заголовок 1"/>
          <p:cNvSpPr txBox="1">
            <a:spLocks/>
          </p:cNvSpPr>
          <p:nvPr/>
        </p:nvSpPr>
        <p:spPr bwMode="auto">
          <a:xfrm>
            <a:off x="695400" y="369804"/>
            <a:ext cx="10945216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buClr>
                <a:srgbClr val="C00000"/>
              </a:buClr>
              <a:buSzPts val="3000"/>
            </a:pPr>
            <a:r>
              <a:rPr lang="ru-RU" sz="4400" b="1" dirty="0" smtClean="0">
                <a:latin typeface="Montserrat"/>
                <a:ea typeface="Montserrat"/>
                <a:cs typeface="Montserrat"/>
                <a:sym typeface="Montserrat"/>
              </a:rPr>
              <a:t>Механика</a:t>
            </a:r>
            <a:endParaRPr lang="ru-RU" sz="30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8245634" y="6058227"/>
            <a:ext cx="3132722" cy="467500"/>
            <a:chOff x="8245634" y="6058227"/>
            <a:chExt cx="3132722" cy="467500"/>
          </a:xfrm>
        </p:grpSpPr>
        <p:pic>
          <p:nvPicPr>
            <p:cNvPr id="41" name="Google Shape;262;p2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82510" y="6116240"/>
              <a:ext cx="1274264" cy="351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Google Shape;263;p2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396462" y="6092691"/>
              <a:ext cx="981894" cy="3985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5634" y="6058227"/>
              <a:ext cx="376671" cy="467500"/>
            </a:xfrm>
            <a:prstGeom prst="rect">
              <a:avLst/>
            </a:prstGeom>
          </p:spPr>
        </p:pic>
      </p:grpSp>
      <p:sp>
        <p:nvSpPr>
          <p:cNvPr id="47" name="Google Shape;331;p11"/>
          <p:cNvSpPr txBox="1">
            <a:spLocks/>
          </p:cNvSpPr>
          <p:nvPr/>
        </p:nvSpPr>
        <p:spPr bwMode="auto">
          <a:xfrm>
            <a:off x="9271905" y="609732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b="1" dirty="0" smtClean="0">
                <a:solidFill>
                  <a:srgbClr val="009B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ru-RU" b="1" dirty="0">
              <a:solidFill>
                <a:srgbClr val="009B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95400" y="5008011"/>
            <a:ext cx="10297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Подробнее ознакомиться с процессом регистрации можно в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  <a:hlinkClick r:id="rId6"/>
              </a:rPr>
              <a:t>Памятке участника Чемпионата </a:t>
            </a: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518145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09" y="1512559"/>
            <a:ext cx="4819898" cy="517551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36" name="Google Shape;422;p7"/>
          <p:cNvSpPr/>
          <p:nvPr/>
        </p:nvSpPr>
        <p:spPr>
          <a:xfrm>
            <a:off x="108476" y="1412776"/>
            <a:ext cx="4782451" cy="5275299"/>
          </a:xfrm>
          <a:prstGeom prst="roundRect">
            <a:avLst>
              <a:gd name="adj" fmla="val 2745"/>
            </a:avLst>
          </a:prstGeom>
          <a:noFill/>
          <a:ln w="2857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81" y="1236244"/>
            <a:ext cx="1928801" cy="362034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12" name="Google Shape;412;p7"/>
          <p:cNvSpPr txBox="1"/>
          <p:nvPr/>
        </p:nvSpPr>
        <p:spPr>
          <a:xfrm>
            <a:off x="1070264" y="215912"/>
            <a:ext cx="10234420" cy="55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000"/>
              <a:buFont typeface="Arial"/>
              <a:buNone/>
            </a:pPr>
            <a:endParaRPr sz="2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3" name="Google Shape;413;p7"/>
          <p:cNvSpPr/>
          <p:nvPr/>
        </p:nvSpPr>
        <p:spPr>
          <a:xfrm>
            <a:off x="6793964" y="1297035"/>
            <a:ext cx="4615900" cy="3549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ts val="1400"/>
              </a:lnSpc>
              <a:spcAft>
                <a:spcPts val="600"/>
              </a:spcAft>
              <a:buClr>
                <a:srgbClr val="2C3079"/>
              </a:buClr>
              <a:defRPr/>
            </a:pPr>
            <a:endParaRPr lang="ru-RU" sz="1400" dirty="0" smtClean="0">
              <a:latin typeface="Montserrat" panose="020B0604020202020204" charset="-52"/>
              <a:ea typeface="Montserrat"/>
              <a:cs typeface="Montserrat"/>
            </a:endParaRPr>
          </a:p>
          <a:p>
            <a:pPr>
              <a:lnSpc>
                <a:spcPts val="1400"/>
              </a:lnSpc>
              <a:spcAft>
                <a:spcPts val="600"/>
              </a:spcAft>
              <a:buClr>
                <a:srgbClr val="2C3079"/>
              </a:buClr>
              <a:defRPr/>
            </a:pPr>
            <a:r>
              <a:rPr lang="ru-RU" sz="1400" dirty="0" smtClean="0">
                <a:latin typeface="Montserrat" panose="020B0604020202020204" charset="-52"/>
                <a:ea typeface="Montserrat"/>
                <a:cs typeface="Montserrat"/>
              </a:rPr>
              <a:t>Витрина </a:t>
            </a:r>
            <a:r>
              <a:rPr lang="ru-RU" sz="1400" dirty="0">
                <a:latin typeface="Montserrat" panose="020B0604020202020204" charset="-52"/>
                <a:ea typeface="Montserrat"/>
                <a:cs typeface="Montserrat"/>
              </a:rPr>
              <a:t>заданий включает в себя множество тренировочных заданий по </a:t>
            </a:r>
            <a:r>
              <a:rPr lang="ru-RU" sz="1400" dirty="0" smtClean="0">
                <a:latin typeface="Montserrat" panose="020B0604020202020204" charset="-52"/>
                <a:ea typeface="Montserrat"/>
                <a:cs typeface="Montserrat"/>
              </a:rPr>
              <a:t>бегу, ходьбе и велосипедному спорту </a:t>
            </a:r>
            <a:r>
              <a:rPr lang="ru-RU" sz="1400" dirty="0">
                <a:latin typeface="Montserrat" panose="020B0604020202020204" charset="-52"/>
                <a:ea typeface="Montserrat"/>
                <a:cs typeface="Montserrat"/>
              </a:rPr>
              <a:t>различной сложности для участников с разным уровнем подготовки</a:t>
            </a:r>
            <a:endParaRPr lang="ru-RU" sz="1400" dirty="0">
              <a:latin typeface="Montserrat" panose="020B0604020202020204" charset="-52"/>
            </a:endParaRPr>
          </a:p>
          <a:p>
            <a:pPr>
              <a:lnSpc>
                <a:spcPts val="1400"/>
              </a:lnSpc>
              <a:spcAft>
                <a:spcPts val="600"/>
              </a:spcAft>
              <a:buClr>
                <a:srgbClr val="2C3079"/>
              </a:buClr>
              <a:defRPr/>
            </a:pPr>
            <a:r>
              <a:rPr lang="ru-RU" sz="1400" dirty="0">
                <a:latin typeface="Montserrat" panose="020B0604020202020204" charset="-52"/>
                <a:ea typeface="Montserrat"/>
                <a:cs typeface="Montserrat"/>
              </a:rPr>
              <a:t>Участник может </a:t>
            </a:r>
            <a:r>
              <a:rPr lang="ru-RU" sz="1400" b="1" dirty="0">
                <a:solidFill>
                  <a:srgbClr val="00B050"/>
                </a:solidFill>
                <a:latin typeface="Montserrat" panose="020B0604020202020204" charset="-52"/>
                <a:ea typeface="Montserrat"/>
                <a:cs typeface="Montserrat"/>
              </a:rPr>
              <a:t>выбрать</a:t>
            </a:r>
            <a:r>
              <a:rPr lang="ru-RU" sz="1400" dirty="0">
                <a:latin typeface="Montserrat" panose="020B0604020202020204" charset="-52"/>
                <a:ea typeface="Montserrat"/>
                <a:cs typeface="Montserrat"/>
              </a:rPr>
              <a:t> задание по силам, и, тем самым, набрать за одну тренировку больше баллов и очков</a:t>
            </a:r>
          </a:p>
          <a:p>
            <a:pPr>
              <a:lnSpc>
                <a:spcPts val="1400"/>
              </a:lnSpc>
              <a:spcAft>
                <a:spcPts val="600"/>
              </a:spcAft>
              <a:buClr>
                <a:srgbClr val="2C3079"/>
              </a:buClr>
              <a:defRPr/>
            </a:pPr>
            <a:r>
              <a:rPr lang="ru-RU" sz="1400" dirty="0">
                <a:latin typeface="Montserrat" panose="020B0604020202020204" charset="-52"/>
                <a:ea typeface="Montserrat"/>
                <a:cs typeface="Montserrat"/>
              </a:rPr>
              <a:t>Сложность задания зависит от времени, выделенного на выполнение задания и количества преодоленных километров</a:t>
            </a:r>
            <a:endParaRPr lang="ru-RU" sz="1400" dirty="0">
              <a:latin typeface="Montserrat" panose="020B0604020202020204" charset="-52"/>
            </a:endParaRPr>
          </a:p>
          <a:p>
            <a:pPr>
              <a:lnSpc>
                <a:spcPts val="1400"/>
              </a:lnSpc>
              <a:spcAft>
                <a:spcPts val="600"/>
              </a:spcAft>
              <a:buClr>
                <a:srgbClr val="2C3079"/>
              </a:buClr>
              <a:defRPr/>
            </a:pPr>
            <a:r>
              <a:rPr lang="ru-RU" sz="1400" b="1" dirty="0">
                <a:solidFill>
                  <a:srgbClr val="00B050"/>
                </a:solidFill>
                <a:latin typeface="Montserrat" panose="020B0604020202020204" charset="-52"/>
              </a:rPr>
              <a:t>Выполнить</a:t>
            </a:r>
            <a:r>
              <a:rPr lang="ru-RU" sz="1400" dirty="0">
                <a:latin typeface="Montserrat" panose="020B0604020202020204" charset="-52"/>
              </a:rPr>
              <a:t> задание участник может в любом месте в удобное для себя время. Для выполнения тренировки участник может выбрать наиболее подходящий </a:t>
            </a:r>
            <a:r>
              <a:rPr lang="ru-RU" sz="1400" dirty="0" err="1">
                <a:latin typeface="Montserrat" panose="020B0604020202020204" charset="-52"/>
              </a:rPr>
              <a:t>трекер</a:t>
            </a:r>
            <a:r>
              <a:rPr lang="ru-RU" sz="1400" dirty="0">
                <a:latin typeface="Montserrat" panose="020B0604020202020204" charset="-52"/>
              </a:rPr>
              <a:t> из предложенных в программе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dirty="0">
              <a:solidFill>
                <a:srgbClr val="000000"/>
              </a:solidFill>
              <a:latin typeface="Montserrat" panose="020B0604020202020204" charset="-52"/>
              <a:ea typeface="Montserrat"/>
              <a:cs typeface="Montserrat"/>
              <a:sym typeface="Montserrat"/>
            </a:endParaRPr>
          </a:p>
        </p:txBody>
      </p:sp>
      <p:sp>
        <p:nvSpPr>
          <p:cNvPr id="417" name="Google Shape;417;p7"/>
          <p:cNvSpPr/>
          <p:nvPr/>
        </p:nvSpPr>
        <p:spPr>
          <a:xfrm>
            <a:off x="6867070" y="5396749"/>
            <a:ext cx="248139" cy="248139"/>
          </a:xfrm>
          <a:prstGeom prst="ellipse">
            <a:avLst/>
          </a:prstGeom>
          <a:solidFill>
            <a:srgbClr val="F3942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7"/>
          <p:cNvSpPr/>
          <p:nvPr/>
        </p:nvSpPr>
        <p:spPr>
          <a:xfrm>
            <a:off x="7156730" y="5329686"/>
            <a:ext cx="3663670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Карточки тренировочных заданий </a:t>
            </a:r>
            <a:r>
              <a:rPr lang="ru-RU" sz="110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содержат познавательную </a:t>
            </a:r>
            <a:r>
              <a:rPr lang="ru-RU" sz="1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информацию о </a:t>
            </a:r>
            <a:r>
              <a:rPr lang="ru-RU" sz="110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различных спортивных </a:t>
            </a:r>
            <a:r>
              <a:rPr lang="ru-RU" sz="11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фактах </a:t>
            </a:r>
            <a:endParaRPr dirty="0"/>
          </a:p>
        </p:txBody>
      </p:sp>
      <p:sp>
        <p:nvSpPr>
          <p:cNvPr id="422" name="Google Shape;422;p7"/>
          <p:cNvSpPr/>
          <p:nvPr/>
        </p:nvSpPr>
        <p:spPr>
          <a:xfrm>
            <a:off x="6698425" y="999775"/>
            <a:ext cx="4942191" cy="5688300"/>
          </a:xfrm>
          <a:prstGeom prst="roundRect">
            <a:avLst>
              <a:gd name="adj" fmla="val 2745"/>
            </a:avLst>
          </a:prstGeom>
          <a:noFill/>
          <a:ln w="2857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7"/>
          <p:cNvSpPr txBox="1">
            <a:spLocks noGrp="1"/>
          </p:cNvSpPr>
          <p:nvPr>
            <p:ph type="sldNum" idx="12"/>
          </p:nvPr>
        </p:nvSpPr>
        <p:spPr>
          <a:xfrm>
            <a:off x="9237103" y="613166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alibri"/>
              <a:buNone/>
            </a:pPr>
            <a:fld id="{00000000-1234-1234-1234-123412341234}" type="slidenum">
              <a:rPr lang="ru-RU" sz="1100" b="1">
                <a:solidFill>
                  <a:srgbClr val="00B050"/>
                </a:solidFill>
                <a:latin typeface="Montserrat" panose="020B0604020202020204" charset="-52"/>
                <a:sym typeface="Calibri"/>
              </a:rPr>
              <a:t>7</a:t>
            </a:fld>
            <a:endParaRPr sz="1100" b="1" dirty="0">
              <a:solidFill>
                <a:srgbClr val="00B050"/>
              </a:solidFill>
              <a:latin typeface="Montserrat" panose="020B0604020202020204" charset="-52"/>
              <a:sym typeface="Calibri"/>
            </a:endParaRPr>
          </a:p>
        </p:txBody>
      </p:sp>
      <p:cxnSp>
        <p:nvCxnSpPr>
          <p:cNvPr id="423" name="Google Shape;423;p7"/>
          <p:cNvCxnSpPr/>
          <p:nvPr/>
        </p:nvCxnSpPr>
        <p:spPr>
          <a:xfrm rot="10800000" flipV="1">
            <a:off x="2999656" y="2555690"/>
            <a:ext cx="3730376" cy="3681622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5811" y="3124493"/>
            <a:ext cx="1959470" cy="249465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35" name="Заголовок 1"/>
          <p:cNvSpPr txBox="1">
            <a:spLocks/>
          </p:cNvSpPr>
          <p:nvPr/>
        </p:nvSpPr>
        <p:spPr bwMode="auto">
          <a:xfrm>
            <a:off x="695400" y="369804"/>
            <a:ext cx="10945216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buClr>
                <a:srgbClr val="C00000"/>
              </a:buClr>
              <a:buSzPts val="3000"/>
            </a:pPr>
            <a:r>
              <a:rPr lang="ru-RU" sz="4400" b="1" dirty="0" smtClean="0">
                <a:latin typeface="Montserrat"/>
                <a:ea typeface="Montserrat"/>
                <a:cs typeface="Montserrat"/>
                <a:sym typeface="Montserrat"/>
              </a:rPr>
              <a:t>Выбирай задания </a:t>
            </a:r>
            <a:r>
              <a:rPr lang="ru-RU" sz="3000" b="1" dirty="0" smtClean="0">
                <a:latin typeface="Montserrat"/>
                <a:ea typeface="Montserrat"/>
                <a:cs typeface="Montserrat"/>
                <a:sym typeface="Montserrat"/>
              </a:rPr>
              <a:t>по </a:t>
            </a:r>
            <a:r>
              <a:rPr lang="ru-RU" sz="3000" b="1" dirty="0">
                <a:latin typeface="Montserrat"/>
                <a:ea typeface="Montserrat"/>
                <a:cs typeface="Montserrat"/>
                <a:sym typeface="Montserrat"/>
              </a:rPr>
              <a:t>силам и интересам!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8245634" y="6058227"/>
            <a:ext cx="3132722" cy="467500"/>
            <a:chOff x="8245634" y="6058227"/>
            <a:chExt cx="3132722" cy="467500"/>
          </a:xfrm>
        </p:grpSpPr>
        <p:pic>
          <p:nvPicPr>
            <p:cNvPr id="17" name="Google Shape;262;p2"/>
            <p:cNvPicPr preferRelativeResize="0"/>
            <p:nvPr/>
          </p:nvPicPr>
          <p:blipFill rotWithShape="1"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82510" y="6116240"/>
              <a:ext cx="1274264" cy="351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263;p2"/>
            <p:cNvPicPr preferRelativeResize="0"/>
            <p:nvPr/>
          </p:nvPicPr>
          <p:blipFill rotWithShape="1">
            <a:blip r:embed="rId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396462" y="6092691"/>
              <a:ext cx="981894" cy="3985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5634" y="6058227"/>
              <a:ext cx="376671" cy="467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393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96688" y="0"/>
            <a:ext cx="12192001" cy="7097449"/>
          </a:xfrm>
          <a:prstGeom prst="rect">
            <a:avLst/>
          </a:prstGeom>
        </p:spPr>
      </p:pic>
      <p:sp>
        <p:nvSpPr>
          <p:cNvPr id="453" name="Google Shape;453;p9"/>
          <p:cNvSpPr txBox="1">
            <a:spLocks noGrp="1"/>
          </p:cNvSpPr>
          <p:nvPr>
            <p:ph type="title"/>
          </p:nvPr>
        </p:nvSpPr>
        <p:spPr>
          <a:xfrm>
            <a:off x="695400" y="1005169"/>
            <a:ext cx="7345992" cy="521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000"/>
              <a:buFont typeface="Quattrocento Sans"/>
              <a:buNone/>
            </a:pPr>
            <a:r>
              <a:rPr lang="ru-RU" sz="3000" b="1" dirty="0" smtClean="0">
                <a:latin typeface="Montserrat"/>
                <a:ea typeface="Montserrat"/>
                <a:cs typeface="Montserrat"/>
                <a:sym typeface="Montserrat"/>
              </a:rPr>
              <a:t>рекомендации</a:t>
            </a:r>
            <a:endParaRPr dirty="0"/>
          </a:p>
        </p:txBody>
      </p:sp>
      <p:sp>
        <p:nvSpPr>
          <p:cNvPr id="456" name="Google Shape;456;p9"/>
          <p:cNvSpPr/>
          <p:nvPr/>
        </p:nvSpPr>
        <p:spPr>
          <a:xfrm>
            <a:off x="984854" y="1772134"/>
            <a:ext cx="10986320" cy="3888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ru-RU" sz="1400" dirty="0"/>
              <a:t>В связи с нестабильным сигналом </a:t>
            </a:r>
            <a:r>
              <a:rPr lang="en-US" sz="1400" dirty="0" err="1"/>
              <a:t>gps</a:t>
            </a:r>
            <a:r>
              <a:rPr lang="en-US" sz="1400" dirty="0"/>
              <a:t> </a:t>
            </a:r>
            <a:r>
              <a:rPr lang="ru-RU" sz="1400" dirty="0"/>
              <a:t>в центре города, собрали рекомендации по выполнению тренировок для выполнения </a:t>
            </a:r>
            <a:r>
              <a:rPr lang="ru-RU" sz="1400" dirty="0" smtClean="0"/>
              <a:t>заданий:</a:t>
            </a:r>
            <a:endParaRPr lang="ru-RU" sz="1400" dirty="0"/>
          </a:p>
          <a:p>
            <a:r>
              <a:rPr lang="ru-RU" sz="1400" b="1" dirty="0"/>
              <a:t>1. Выйдите на открытое место.</a:t>
            </a:r>
            <a:r>
              <a:rPr lang="ru-RU" sz="1400" dirty="0"/>
              <a:t> Прежде чем начинать запись тренировки, выйдите на улицу. </a:t>
            </a:r>
          </a:p>
          <a:p>
            <a:r>
              <a:rPr lang="ru-RU" sz="1400" dirty="0"/>
              <a:t>При возможности выйдите на открытое место перед началом тренировки и подождите несколько минут после того, как будет обнаружен сигнал GPS. Сила сигнала GPS зависит от вашего окружения и рельефа местности. В частности, от наличия или отсутствия следующих </a:t>
            </a:r>
            <a:r>
              <a:rPr lang="ru-RU" sz="1400" dirty="0" smtClean="0"/>
              <a:t>объектов: деревья, вода, здания, мосты, металлические конструкции.</a:t>
            </a:r>
            <a:endParaRPr lang="ru-RU" sz="1400" dirty="0"/>
          </a:p>
          <a:p>
            <a:r>
              <a:rPr lang="ru-RU" sz="1400" b="1" dirty="0"/>
              <a:t>2. Перед началом тренировки всегда дожидайтесь сигнала GPS.</a:t>
            </a:r>
            <a:r>
              <a:rPr lang="ru-RU" sz="1400" dirty="0"/>
              <a:t> Не начинайте тренировку, если </a:t>
            </a:r>
            <a:r>
              <a:rPr lang="ru-RU" sz="1400" dirty="0" err="1"/>
              <a:t>трекер</a:t>
            </a:r>
            <a:r>
              <a:rPr lang="ru-RU" sz="1400" dirty="0"/>
              <a:t> не поймал сигнал.</a:t>
            </a:r>
          </a:p>
          <a:p>
            <a:r>
              <a:rPr lang="ru-RU" sz="1400" dirty="0"/>
              <a:t>3. По наблюдениям, чем дальше от центра, тем </a:t>
            </a:r>
            <a:r>
              <a:rPr lang="en-US" sz="1400" dirty="0" err="1"/>
              <a:t>gps</a:t>
            </a:r>
            <a:r>
              <a:rPr lang="ru-RU" sz="1400" dirty="0"/>
              <a:t>-сигнал ловит корректнее</a:t>
            </a:r>
            <a:r>
              <a:rPr lang="ru-RU" sz="1400"/>
              <a:t>. </a:t>
            </a:r>
            <a:endParaRPr lang="ru-RU" sz="1400" dirty="0"/>
          </a:p>
          <a:p>
            <a:r>
              <a:rPr lang="ru-RU" sz="1400" dirty="0"/>
              <a:t>4. Если вы начали тренировку, в ходе которой, все же были сбои в </a:t>
            </a:r>
            <a:r>
              <a:rPr lang="en-US" sz="1400" dirty="0" err="1"/>
              <a:t>gps</a:t>
            </a:r>
            <a:r>
              <a:rPr lang="ru-RU" sz="1400" dirty="0"/>
              <a:t>-сигнале, </a:t>
            </a:r>
            <a:r>
              <a:rPr lang="ru-RU" sz="1400" b="1" dirty="0"/>
              <a:t>удостоверьтесь </a:t>
            </a:r>
            <a:r>
              <a:rPr lang="ru-RU" sz="1400" dirty="0"/>
              <a:t>перед ее завершением/сохранением, что </a:t>
            </a:r>
            <a:r>
              <a:rPr lang="ru-RU" sz="1400" dirty="0" smtClean="0"/>
              <a:t>вы:</a:t>
            </a:r>
          </a:p>
          <a:p>
            <a:pPr marL="285750" indent="-285750">
              <a:buClr>
                <a:srgbClr val="F39420"/>
              </a:buClr>
              <a:buFont typeface="Arial" panose="020B0604020202020204" pitchFamily="34" charset="0"/>
              <a:buChar char="•"/>
            </a:pPr>
            <a:r>
              <a:rPr lang="ru-RU" sz="1400" dirty="0" smtClean="0"/>
              <a:t>Преодолели </a:t>
            </a:r>
            <a:r>
              <a:rPr lang="ru-RU" sz="1400" dirty="0"/>
              <a:t>нужное </a:t>
            </a:r>
            <a:r>
              <a:rPr lang="ru-RU" sz="1400" dirty="0" smtClean="0"/>
              <a:t>расстояние</a:t>
            </a:r>
            <a:endParaRPr lang="ru-RU" sz="1400" dirty="0"/>
          </a:p>
          <a:p>
            <a:pPr marL="285750" indent="-285750">
              <a:buClr>
                <a:srgbClr val="F39420"/>
              </a:buClr>
              <a:buFont typeface="Arial" panose="020B0604020202020204" pitchFamily="34" charset="0"/>
              <a:buChar char="•"/>
            </a:pPr>
            <a:r>
              <a:rPr lang="ru-RU" sz="1400" dirty="0" smtClean="0"/>
              <a:t>Уложились </a:t>
            </a:r>
            <a:r>
              <a:rPr lang="ru-RU" sz="1400" dirty="0"/>
              <a:t>в максимальный лимит времени </a:t>
            </a:r>
            <a:r>
              <a:rPr lang="ru-RU" sz="1400" dirty="0" smtClean="0"/>
              <a:t>тренировки</a:t>
            </a:r>
            <a:endParaRPr lang="ru-RU" sz="1400" dirty="0"/>
          </a:p>
          <a:p>
            <a:pPr marL="285750" indent="-285750">
              <a:buClr>
                <a:srgbClr val="F39420"/>
              </a:buClr>
              <a:buFont typeface="Arial" panose="020B0604020202020204" pitchFamily="34" charset="0"/>
              <a:buChar char="•"/>
            </a:pPr>
            <a:r>
              <a:rPr lang="ru-RU" sz="1400" dirty="0" smtClean="0"/>
              <a:t>Не </a:t>
            </a:r>
            <a:r>
              <a:rPr lang="ru-RU" sz="1400" dirty="0"/>
              <a:t>вышли за нижнюю возможную границу времени тренировки (относительно расстояния и темпа)</a:t>
            </a:r>
          </a:p>
          <a:p>
            <a:r>
              <a:rPr lang="ru-RU" sz="1400" dirty="0"/>
              <a:t>Для этого, перед выполнением </a:t>
            </a:r>
            <a:r>
              <a:rPr lang="ru-RU" sz="1400" dirty="0" smtClean="0"/>
              <a:t>задания определите </a:t>
            </a:r>
            <a:r>
              <a:rPr lang="ru-RU" sz="1400" dirty="0"/>
              <a:t>его параметры и возможные границы для выполнения тренировки, опираясь на требования положения</a:t>
            </a:r>
            <a:r>
              <a:rPr lang="ru-RU" sz="1400" dirty="0" smtClean="0"/>
              <a:t>.</a:t>
            </a:r>
          </a:p>
          <a:p>
            <a:endParaRPr lang="ru-RU" sz="1400" dirty="0"/>
          </a:p>
          <a:p>
            <a:r>
              <a:rPr lang="ru-RU" sz="1400" b="1" dirty="0">
                <a:solidFill>
                  <a:srgbClr val="FF0000"/>
                </a:solidFill>
              </a:rPr>
              <a:t>Рекомендация: </a:t>
            </a:r>
            <a:r>
              <a:rPr lang="ru-RU" sz="1400" dirty="0"/>
              <a:t>начиная тренировку, проверьте </a:t>
            </a:r>
            <a:r>
              <a:rPr lang="ru-RU" sz="1400" dirty="0" smtClean="0"/>
              <a:t>наличие сигнала </a:t>
            </a:r>
            <a:r>
              <a:rPr lang="ru-RU" sz="1400" dirty="0" err="1"/>
              <a:t>gps</a:t>
            </a:r>
            <a:r>
              <a:rPr lang="ru-RU" sz="1400" dirty="0"/>
              <a:t>, во время тренировки проверяйте наличие сигнала </a:t>
            </a:r>
            <a:r>
              <a:rPr lang="ru-RU" sz="1400" dirty="0" err="1"/>
              <a:t>gps</a:t>
            </a:r>
            <a:r>
              <a:rPr lang="ru-RU" sz="1400" dirty="0"/>
              <a:t>, </a:t>
            </a:r>
            <a:r>
              <a:rPr lang="ru-RU" sz="1400" dirty="0" smtClean="0"/>
              <a:t>заканчивая </a:t>
            </a:r>
            <a:r>
              <a:rPr lang="ru-RU" sz="1400" dirty="0"/>
              <a:t>тренировку, проверьте факт ее сохранения и ее синхронизацию с Программой. </a:t>
            </a:r>
            <a:endParaRPr lang="ru-RU" sz="1400" dirty="0" smtClean="0"/>
          </a:p>
          <a:p>
            <a:endParaRPr lang="ru-RU" sz="1400" dirty="0"/>
          </a:p>
          <a:p>
            <a:r>
              <a:rPr lang="ru-RU" sz="1400" dirty="0" smtClean="0"/>
              <a:t>Легких ног!</a:t>
            </a:r>
            <a:endParaRPr lang="ru-RU" sz="1400" dirty="0"/>
          </a:p>
        </p:txBody>
      </p:sp>
      <p:sp>
        <p:nvSpPr>
          <p:cNvPr id="458" name="Google Shape;458;p9"/>
          <p:cNvSpPr txBox="1">
            <a:spLocks noGrp="1"/>
          </p:cNvSpPr>
          <p:nvPr>
            <p:ph type="sldNum" idx="12"/>
          </p:nvPr>
        </p:nvSpPr>
        <p:spPr>
          <a:xfrm>
            <a:off x="11256731" y="6122515"/>
            <a:ext cx="71208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</a:pPr>
            <a:fld id="{00000000-1234-1234-1234-123412341234}" type="slidenum">
              <a:rPr lang="ru-RU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fld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 bwMode="auto">
          <a:xfrm>
            <a:off x="695400" y="369804"/>
            <a:ext cx="432048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n-US" b="1" dirty="0" smtClean="0">
                <a:latin typeface="Montserrat"/>
                <a:ea typeface="Montserrat"/>
                <a:cs typeface="Montserrat"/>
              </a:rPr>
              <a:t>GPS</a:t>
            </a:r>
            <a:endParaRPr lang="ru-RU" b="1" dirty="0">
              <a:latin typeface="Montserrat"/>
              <a:ea typeface="Montserrat"/>
              <a:cs typeface="Montserrat"/>
            </a:endParaRPr>
          </a:p>
        </p:txBody>
      </p:sp>
      <p:sp>
        <p:nvSpPr>
          <p:cNvPr id="19" name="Номер слайда 17"/>
          <p:cNvSpPr txBox="1">
            <a:spLocks/>
          </p:cNvSpPr>
          <p:nvPr/>
        </p:nvSpPr>
        <p:spPr bwMode="auto">
          <a:xfrm>
            <a:off x="9225616" y="612251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ru-RU"/>
            </a:defPPr>
            <a:lvl1pPr marL="0" marR="0" lvl="0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defTabSz="914400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ru-RU" b="1" dirty="0" smtClean="0">
                <a:solidFill>
                  <a:srgbClr val="00B050"/>
                </a:solidFill>
              </a:rPr>
              <a:t>8</a:t>
            </a:r>
            <a:endParaRPr lang="ru-RU" b="1" dirty="0">
              <a:solidFill>
                <a:srgbClr val="00B050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8245634" y="6058227"/>
            <a:ext cx="3132722" cy="467500"/>
            <a:chOff x="8245634" y="6058227"/>
            <a:chExt cx="3132722" cy="467500"/>
          </a:xfrm>
        </p:grpSpPr>
        <p:pic>
          <p:nvPicPr>
            <p:cNvPr id="16" name="Google Shape;262;p2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82510" y="6116240"/>
              <a:ext cx="1274264" cy="351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63;p2"/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396462" y="6092691"/>
              <a:ext cx="981894" cy="3985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5634" y="6058227"/>
              <a:ext cx="376671" cy="467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4497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22;p3">
            <a:extLst>
              <a:ext uri="{FF2B5EF4-FFF2-40B4-BE49-F238E27FC236}">
                <a16:creationId xmlns:a16="http://schemas.microsoft.com/office/drawing/2014/main" xmlns="" id="{101F4634-95CB-7829-5688-15B7708025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367" y="38418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000"/>
              <a:buFont typeface="Arial"/>
              <a:buNone/>
              <a:tabLst/>
              <a:defRPr/>
            </a:pPr>
            <a:r>
              <a:rPr lang="ru-RU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Теоретические </a:t>
            </a:r>
            <a:r>
              <a:rPr lang="ru-RU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задания – новинка!</a:t>
            </a:r>
            <a:r>
              <a:rPr lang="ru-RU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ru-RU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lang="ru-RU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2915F5B8-CFBC-51A8-CDB8-3F73F3077C7D}"/>
              </a:ext>
            </a:extLst>
          </p:cNvPr>
          <p:cNvSpPr txBox="1">
            <a:spLocks/>
          </p:cNvSpPr>
          <p:nvPr/>
        </p:nvSpPr>
        <p:spPr bwMode="auto">
          <a:xfrm>
            <a:off x="335360" y="2636911"/>
            <a:ext cx="4608512" cy="33123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16666"/>
              </a:lnSpc>
              <a:spcBef>
                <a:spcPts val="600"/>
              </a:spcBef>
              <a:buClr>
                <a:srgbClr val="DC000F"/>
              </a:buClr>
              <a:buSzPts val="1400"/>
              <a:buNone/>
              <a:defRPr/>
            </a:pP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ПРИМЕРЫ:</a:t>
            </a:r>
            <a:endParaRPr lang="ru-RU" sz="1200" dirty="0" smtClean="0">
              <a:solidFill>
                <a:srgbClr val="000000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171450" indent="-171450">
              <a:buClr>
                <a:srgbClr val="009B3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Тест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на знание 10 золотых правил бега для новичков;</a:t>
            </a:r>
          </a:p>
          <a:p>
            <a:pPr marL="171450" indent="-171450">
              <a:buClr>
                <a:srgbClr val="009B3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Тест на знание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пользы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и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правил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занятий ходьбой;</a:t>
            </a:r>
          </a:p>
          <a:p>
            <a:pPr marL="171450" indent="-171450">
              <a:buClr>
                <a:srgbClr val="009B3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Тест на знание правил подбора кроссовок для бега; </a:t>
            </a:r>
          </a:p>
          <a:p>
            <a:pPr marL="171450" indent="-171450">
              <a:buClr>
                <a:srgbClr val="009B3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Тест на знание правил дыхания во время бега;</a:t>
            </a:r>
          </a:p>
          <a:p>
            <a:pPr marL="171450" indent="-171450">
              <a:buClr>
                <a:srgbClr val="009B35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Тест на знание информации о деятельности </a:t>
            </a: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Профсоюза.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</a:endParaRPr>
          </a:p>
          <a:p>
            <a:pPr marL="0" indent="0">
              <a:buClr>
                <a:srgbClr val="DC000F"/>
              </a:buClr>
              <a:buSzPts val="1400"/>
              <a:buNone/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Можно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выполнить как только одно,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так и все задания за время проведения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Чемпионата.</a:t>
            </a: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0" indent="0">
              <a:buClr>
                <a:srgbClr val="DD2B1B"/>
              </a:buClr>
              <a:buNone/>
            </a:pP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Соединитель: изогнутый 14">
            <a:extLst>
              <a:ext uri="{FF2B5EF4-FFF2-40B4-BE49-F238E27FC236}">
                <a16:creationId xmlns:a16="http://schemas.microsoft.com/office/drawing/2014/main" xmlns="" id="{B858BFE1-EA9F-1AA2-0086-B4B8DB118ABA}"/>
              </a:ext>
            </a:extLst>
          </p:cNvPr>
          <p:cNvCxnSpPr>
            <a:cxnSpLocks/>
            <a:stCxn id="25" idx="2"/>
            <a:endCxn id="10" idx="2"/>
          </p:cNvCxnSpPr>
          <p:nvPr/>
        </p:nvCxnSpPr>
        <p:spPr>
          <a:xfrm rot="16200000" flipH="1">
            <a:off x="8422001" y="3974641"/>
            <a:ext cx="211031" cy="3188102"/>
          </a:xfrm>
          <a:prstGeom prst="curvedConnector3">
            <a:avLst>
              <a:gd name="adj1" fmla="val 208325"/>
            </a:avLst>
          </a:prstGeom>
          <a:ln w="19050">
            <a:solidFill>
              <a:srgbClr val="009B3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9B7A203F-2BCE-B9D8-3A85-E5C3F27505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193" y="1468990"/>
            <a:ext cx="1917548" cy="33410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xmlns="" id="{0D92BA0A-555D-60FA-011D-2CFF12441F58}"/>
              </a:ext>
            </a:extLst>
          </p:cNvPr>
          <p:cNvGrpSpPr/>
          <p:nvPr/>
        </p:nvGrpSpPr>
        <p:grpSpPr>
          <a:xfrm>
            <a:off x="5555536" y="1719401"/>
            <a:ext cx="2755857" cy="3743776"/>
            <a:chOff x="5179910" y="1468990"/>
            <a:chExt cx="2755857" cy="3743776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xmlns="" id="{345B17A6-DEF9-89EA-EE0E-EF348A100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9910" y="1468990"/>
              <a:ext cx="2755857" cy="37437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6" name="Рисунок 25" descr="Изображение выглядит как Веб-сайт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26A8F054-E937-D58E-EA32-70891C5D13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7" t="65664" r="50588" b="15986"/>
            <a:stretch/>
          </p:blipFill>
          <p:spPr>
            <a:xfrm>
              <a:off x="6543373" y="3876756"/>
              <a:ext cx="1306563" cy="761232"/>
            </a:xfrm>
            <a:prstGeom prst="rect">
              <a:avLst/>
            </a:prstGeom>
          </p:spPr>
        </p:pic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74B62D5-E1EB-A393-8056-0FFE8BA5495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3863" y="2092990"/>
            <a:ext cx="2055408" cy="3581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Google Shape;422;p7"/>
          <p:cNvSpPr/>
          <p:nvPr/>
        </p:nvSpPr>
        <p:spPr>
          <a:xfrm>
            <a:off x="217167" y="2420888"/>
            <a:ext cx="4798713" cy="2808312"/>
          </a:xfrm>
          <a:prstGeom prst="roundRect">
            <a:avLst>
              <a:gd name="adj" fmla="val 2745"/>
            </a:avLst>
          </a:prstGeom>
          <a:noFill/>
          <a:ln w="2857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406;p7"/>
          <p:cNvSpPr txBox="1">
            <a:spLocks noGrp="1"/>
          </p:cNvSpPr>
          <p:nvPr>
            <p:ph type="sldNum" idx="12"/>
          </p:nvPr>
        </p:nvSpPr>
        <p:spPr>
          <a:xfrm>
            <a:off x="9237103" y="613166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alibri"/>
              <a:buNone/>
            </a:pPr>
            <a:r>
              <a:rPr lang="ru-RU" sz="1100" b="1" dirty="0" smtClean="0">
                <a:solidFill>
                  <a:srgbClr val="00B050"/>
                </a:solidFill>
                <a:latin typeface="Montserrat" panose="020B0604020202020204" charset="-52"/>
                <a:sym typeface="Calibri"/>
              </a:rPr>
              <a:t>9</a:t>
            </a:r>
            <a:endParaRPr sz="1100" b="1" dirty="0">
              <a:solidFill>
                <a:srgbClr val="00B050"/>
              </a:solidFill>
              <a:latin typeface="Montserrat" panose="020B0604020202020204" charset="-52"/>
              <a:sym typeface="Calibri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8245634" y="6058227"/>
            <a:ext cx="3132722" cy="467500"/>
            <a:chOff x="8245634" y="6058227"/>
            <a:chExt cx="3132722" cy="467500"/>
          </a:xfrm>
        </p:grpSpPr>
        <p:pic>
          <p:nvPicPr>
            <p:cNvPr id="21" name="Google Shape;262;p2"/>
            <p:cNvPicPr preferRelativeResize="0"/>
            <p:nvPr/>
          </p:nvPicPr>
          <p:blipFill rotWithShape="1"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82510" y="6116240"/>
              <a:ext cx="1274264" cy="351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63;p2"/>
            <p:cNvPicPr preferRelativeResize="0"/>
            <p:nvPr/>
          </p:nvPicPr>
          <p:blipFill rotWithShape="1">
            <a:blip r:embed="rId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396462" y="6092691"/>
              <a:ext cx="981894" cy="3985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5634" y="6058227"/>
              <a:ext cx="376671" cy="467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698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1" cy="7097449"/>
          </a:xfrm>
          <a:prstGeom prst="rect">
            <a:avLst/>
          </a:prstGeom>
        </p:spPr>
      </p:pic>
      <p:sp>
        <p:nvSpPr>
          <p:cNvPr id="23" name="Google Shape;331;p11"/>
          <p:cNvSpPr txBox="1">
            <a:spLocks/>
          </p:cNvSpPr>
          <p:nvPr/>
        </p:nvSpPr>
        <p:spPr bwMode="auto">
          <a:xfrm>
            <a:off x="9188895" y="61277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00000000-1234-1234-1234-123412341234}" type="slidenum">
              <a:rPr lang="ru-RU" b="1" smtClean="0">
                <a:solidFill>
                  <a:srgbClr val="009B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rtl="0"/>
              <a:t>10</a:t>
            </a:fld>
            <a:endParaRPr lang="ru-RU" b="1" dirty="0">
              <a:solidFill>
                <a:srgbClr val="009B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8245634" y="6058227"/>
            <a:ext cx="3132722" cy="467500"/>
            <a:chOff x="8245634" y="6058227"/>
            <a:chExt cx="3132722" cy="467500"/>
          </a:xfrm>
        </p:grpSpPr>
        <p:pic>
          <p:nvPicPr>
            <p:cNvPr id="12" name="Google Shape;262;p2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82510" y="6116240"/>
              <a:ext cx="1274264" cy="351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263;p2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396462" y="6092691"/>
              <a:ext cx="981894" cy="3985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5634" y="6058227"/>
              <a:ext cx="376671" cy="467500"/>
            </a:xfrm>
            <a:prstGeom prst="rect">
              <a:avLst/>
            </a:prstGeom>
          </p:spPr>
        </p:pic>
      </p:grp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D6B94A27-6C78-5AA3-4BF4-31850822C8EB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069129" y="249468"/>
            <a:ext cx="9707391" cy="145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None/>
              <a:tabLst/>
              <a:defRPr/>
            </a:pPr>
            <a:r>
              <a:rPr lang="ru-RU" sz="4400" b="1" dirty="0" smtClean="0">
                <a:latin typeface="Montserrat"/>
                <a:ea typeface="Montserrat"/>
                <a:cs typeface="Montserrat"/>
                <a:sym typeface="Montserrat"/>
              </a:rPr>
              <a:t>Обращаем внимание!</a:t>
            </a:r>
            <a:endParaRPr lang="ru-RU" sz="44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E92D399-C44D-8AB6-F178-06ED4B38FE65}"/>
              </a:ext>
            </a:extLst>
          </p:cNvPr>
          <p:cNvSpPr txBox="1"/>
          <p:nvPr/>
        </p:nvSpPr>
        <p:spPr>
          <a:xfrm>
            <a:off x="1069129" y="1302213"/>
            <a:ext cx="9491367" cy="478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07000"/>
              </a:lnSpc>
              <a:buClr>
                <a:srgbClr val="F39420"/>
              </a:buClr>
              <a:buFont typeface="Symbol" panose="05050102010706020507" pitchFamily="18" charset="2"/>
              <a:buChar char=""/>
            </a:pPr>
            <a:r>
              <a:rPr lang="ru-RU" sz="1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допустимы </a:t>
            </a:r>
            <a:r>
              <a:rPr lang="ru-RU" sz="15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тренировки в помещении, за исключением тренировок на беговой дорожке;</a:t>
            </a:r>
          </a:p>
          <a:p>
            <a:pPr marL="342900" lvl="0" indent="-342900" algn="just">
              <a:lnSpc>
                <a:spcPct val="107000"/>
              </a:lnSpc>
              <a:buClr>
                <a:srgbClr val="F39420"/>
              </a:buClr>
              <a:buFont typeface="Symbol" panose="05050102010706020507" pitchFamily="18" charset="2"/>
              <a:buChar char=""/>
            </a:pPr>
            <a:r>
              <a:rPr lang="ru-RU" sz="1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допустима </a:t>
            </a:r>
            <a:r>
              <a:rPr lang="ru-RU" sz="15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ходьба в здании. Пояснение - для выполнения задания в дисциплине «Ходьба» участнику следует совершать только пешие тренировки в пределах указанных в правилах норм, касающихся ходьбы. Тренировки не должны являться фоновой ходьбой или фоновым учетом шагов. Пример – шагомер, учет шагов – не учитываются;</a:t>
            </a:r>
          </a:p>
          <a:p>
            <a:pPr marL="342900" lvl="0" indent="-342900" algn="just">
              <a:lnSpc>
                <a:spcPct val="107000"/>
              </a:lnSpc>
              <a:buClr>
                <a:srgbClr val="F39420"/>
              </a:buClr>
              <a:buFont typeface="Symbol" panose="05050102010706020507" pitchFamily="18" charset="2"/>
              <a:buChar char=""/>
            </a:pPr>
            <a:r>
              <a:rPr lang="ru-RU" sz="1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допустимо </a:t>
            </a:r>
            <a:r>
              <a:rPr lang="ru-RU" sz="15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чередование ходьбы и бега во время тренировки с дисциплиной «Бег». Для выполнения задания в дисциплине «Бег» участнику следует выполнять только беговые тренировки 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пределах указанных в положении </a:t>
            </a:r>
            <a:r>
              <a:rPr lang="ru-RU" sz="15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норм, касающихся бега. Пример – вы можете совершать интервальную тренировку по бегу, чередуя быстрый и медленный бег – это допустимо;</a:t>
            </a:r>
          </a:p>
          <a:p>
            <a:pPr marL="342900" lvl="0" indent="-342900" algn="just">
              <a:lnSpc>
                <a:spcPct val="107000"/>
              </a:lnSpc>
              <a:buClr>
                <a:srgbClr val="F39420"/>
              </a:buClr>
              <a:buFont typeface="Symbol" panose="05050102010706020507" pitchFamily="18" charset="2"/>
              <a:buChar char=""/>
            </a:pPr>
            <a:r>
              <a:rPr lang="ru-RU" sz="1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допустимо</a:t>
            </a:r>
            <a:r>
              <a:rPr lang="ru-RU" sz="15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выполнять тренировки с дисциплиной «Вело», применяя механические транспортные средства. Для выполнение задания в дисциплине «Велоспорт» участнику следует выполнять только тренировки на велосипеде 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пределах указанных в </a:t>
            </a:r>
            <a:r>
              <a:rPr lang="ru-RU" sz="15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правилах норм, касающихся велосипеда. Пример – за использование иных транспортных средств (не велосипед) предусмотрена дисквалификация.</a:t>
            </a:r>
          </a:p>
          <a:p>
            <a:pPr lvl="0" algn="just">
              <a:lnSpc>
                <a:spcPct val="107000"/>
              </a:lnSpc>
              <a:buClr>
                <a:srgbClr val="F39420"/>
              </a:buClr>
            </a:pPr>
            <a:endParaRPr lang="ru-RU" sz="1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Clr>
                <a:srgbClr val="F39420"/>
              </a:buClr>
            </a:pP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См. Приложение 2 </a:t>
            </a:r>
            <a:r>
              <a:rPr lang="ru-RU" sz="15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Правил (стр. 22-23)</a:t>
            </a:r>
            <a:endParaRPr lang="ru-RU" sz="15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Clr>
                <a:srgbClr val="F39420"/>
              </a:buClr>
              <a:buFont typeface="Symbol" panose="05050102010706020507" pitchFamily="18" charset="2"/>
              <a:buChar char=""/>
            </a:pPr>
            <a:endParaRPr lang="ru-RU" sz="1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F39420"/>
              </a:buClr>
            </a:pPr>
            <a:r>
              <a:rPr lang="ru-RU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</a:t>
            </a:r>
            <a:r>
              <a:rPr lang="ru-RU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тренировки не </a:t>
            </a:r>
            <a:r>
              <a:rPr lang="ru-RU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соответствующие </a:t>
            </a:r>
            <a:r>
              <a:rPr lang="ru-RU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положению учитываться не </a:t>
            </a:r>
            <a:r>
              <a:rPr lang="ru-RU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будут!</a:t>
            </a:r>
          </a:p>
          <a:p>
            <a:pPr lvl="0" algn="just">
              <a:lnSpc>
                <a:spcPct val="107000"/>
              </a:lnSpc>
              <a:buClr>
                <a:srgbClr val="F39420"/>
              </a:buClr>
            </a:pPr>
            <a:endParaRPr lang="ru-RU" sz="1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33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4679" y="3959"/>
            <a:ext cx="12192001" cy="7097449"/>
          </a:xfrm>
          <a:prstGeom prst="rect">
            <a:avLst/>
          </a:prstGeom>
        </p:spPr>
      </p:pic>
      <p:sp>
        <p:nvSpPr>
          <p:cNvPr id="8" name="Мы предлагаем комплекс услуг для организации и проведения маркетинговой кампании вашего события, товара или услуги"/>
          <p:cNvSpPr txBox="1"/>
          <p:nvPr/>
        </p:nvSpPr>
        <p:spPr bwMode="auto">
          <a:xfrm>
            <a:off x="1343472" y="2469027"/>
            <a:ext cx="4176464" cy="71814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000" cap="all" spc="50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>
              <a:spcAft>
                <a:spcPts val="0"/>
              </a:spcAft>
              <a:defRPr/>
            </a:pPr>
            <a:r>
              <a:rPr lang="ru-RU" sz="2000" b="1" spc="0" dirty="0" smtClean="0">
                <a:solidFill>
                  <a:srgbClr val="009B35"/>
                </a:solidFill>
                <a:latin typeface="Montserrat"/>
                <a:cs typeface="Arial"/>
              </a:rPr>
              <a:t>ТЕХНИЧЕСКАЯ ПОДДЕРЖКА ПРОЕКТА:</a:t>
            </a:r>
            <a:endParaRPr sz="2000" b="1" spc="0" dirty="0">
              <a:solidFill>
                <a:srgbClr val="009B35"/>
              </a:solidFill>
              <a:latin typeface="Montserrat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70"/>
          <a:stretch/>
        </p:blipFill>
        <p:spPr>
          <a:xfrm>
            <a:off x="6168008" y="889511"/>
            <a:ext cx="4774536" cy="6207938"/>
          </a:xfrm>
          <a:prstGeom prst="rect">
            <a:avLst/>
          </a:prstGeom>
        </p:spPr>
      </p:pic>
      <p:sp>
        <p:nvSpPr>
          <p:cNvPr id="10" name="отдел маркетинга RussiaRunnig телефон: +7 (910) 960-03-80  email: life@russiarunning.com"/>
          <p:cNvSpPr txBox="1"/>
          <p:nvPr/>
        </p:nvSpPr>
        <p:spPr bwMode="auto">
          <a:xfrm>
            <a:off x="1343472" y="3816541"/>
            <a:ext cx="4176464" cy="693523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50800" tIns="50800" rIns="50800" bIns="50800">
            <a:spAutoFit/>
          </a:bodyPr>
          <a:lstStyle/>
          <a:p>
            <a:pPr>
              <a:lnSpc>
                <a:spcPct val="120000"/>
              </a:lnSpc>
              <a:spcBef>
                <a:spcPts val="5900"/>
              </a:spcBef>
              <a:defRPr/>
            </a:pPr>
            <a:r>
              <a:rPr lang="ru-RU" sz="1600" b="1" dirty="0" smtClean="0">
                <a:solidFill>
                  <a:srgbClr val="009B35"/>
                </a:solidFill>
                <a:latin typeface="Montserrat"/>
              </a:rPr>
              <a:t>Обращения принимаются только в письменном </a:t>
            </a:r>
            <a:r>
              <a:rPr lang="ru-RU" sz="1600" b="1" dirty="0">
                <a:solidFill>
                  <a:srgbClr val="009B35"/>
                </a:solidFill>
                <a:latin typeface="Montserrat"/>
              </a:rPr>
              <a:t>в</a:t>
            </a:r>
            <a:r>
              <a:rPr lang="ru-RU" sz="1600" b="1" dirty="0" smtClean="0">
                <a:solidFill>
                  <a:srgbClr val="009B35"/>
                </a:solidFill>
                <a:latin typeface="Montserrat"/>
              </a:rPr>
              <a:t>иде на указанную почту</a:t>
            </a:r>
            <a:endParaRPr lang="en-US" sz="1600" dirty="0">
              <a:solidFill>
                <a:srgbClr val="009B35"/>
              </a:solidFill>
              <a:latin typeface="Montserrat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2629" y="410959"/>
            <a:ext cx="59654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tserrat" panose="020B0604020202020204" charset="-52"/>
              </a:rPr>
              <a:t>ВНЕДРИМ КУЛЬТУРУ РЕГУЛЯРНЫХ ЗАНЯТИЙ СПОРТОМ В УЧИТЕЛЬСКУЮ  СРЕДУ МОСКВЫ!</a:t>
            </a:r>
            <a:endParaRPr lang="ru-RU" sz="2800" b="1" dirty="0">
              <a:latin typeface="Montserrat" panose="020B0604020202020204" charset="-52"/>
            </a:endParaRPr>
          </a:p>
        </p:txBody>
      </p:sp>
      <p:sp>
        <p:nvSpPr>
          <p:cNvPr id="7" name="отдел маркетинга RussiaRunnig телефон: +7 (910) 960-03-80  email: life@russiarunning.com"/>
          <p:cNvSpPr txBox="1"/>
          <p:nvPr/>
        </p:nvSpPr>
        <p:spPr bwMode="auto">
          <a:xfrm>
            <a:off x="1343874" y="2987016"/>
            <a:ext cx="7691396" cy="666336"/>
          </a:xfrm>
          <a:prstGeom prst="rect">
            <a:avLst/>
          </a:prstGeom>
          <a:noFill/>
          <a:ln w="12700">
            <a:miter lim="400000"/>
          </a:ln>
        </p:spPr>
        <p:txBody>
          <a:bodyPr lIns="50800" tIns="50800" rIns="50800" bIns="50800">
            <a:spAutoFit/>
          </a:bodyPr>
          <a:lstStyle/>
          <a:p>
            <a:pPr>
              <a:lnSpc>
                <a:spcPct val="120000"/>
              </a:lnSpc>
              <a:spcBef>
                <a:spcPts val="5900"/>
              </a:spcBef>
              <a:defRPr/>
            </a:pPr>
            <a:r>
              <a:rPr lang="ru-RU" sz="1600" dirty="0">
                <a:solidFill>
                  <a:srgbClr val="009B35"/>
                </a:solidFill>
                <a:latin typeface="Montserrat"/>
              </a:rPr>
              <a:t/>
            </a:r>
            <a:br>
              <a:rPr lang="ru-RU" sz="1600" dirty="0">
                <a:solidFill>
                  <a:srgbClr val="009B35"/>
                </a:solidFill>
                <a:latin typeface="Montserrat"/>
              </a:rPr>
            </a:br>
            <a:r>
              <a:rPr lang="en-US" sz="1600" dirty="0">
                <a:solidFill>
                  <a:srgbClr val="009B35"/>
                </a:solidFill>
                <a:latin typeface="Montserrat"/>
              </a:rPr>
              <a:t>mgoprof@russiarunning.com</a:t>
            </a:r>
            <a:endParaRPr lang="en-US" sz="1600" dirty="0">
              <a:solidFill>
                <a:srgbClr val="009B35"/>
              </a:solidFill>
              <a:latin typeface="Montserra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750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14485</TotalTime>
  <Words>1043</Words>
  <Application>Microsoft Office PowerPoint</Application>
  <DocSecurity>0</DocSecurity>
  <PresentationFormat>Широкоэкранный</PresentationFormat>
  <Paragraphs>101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Arial</vt:lpstr>
      <vt:lpstr>Calibri</vt:lpstr>
      <vt:lpstr>Calibri Light</vt:lpstr>
      <vt:lpstr>Helvetica</vt:lpstr>
      <vt:lpstr>Helvetica Neue</vt:lpstr>
      <vt:lpstr>Montserrat</vt:lpstr>
      <vt:lpstr>Quattrocento Sans</vt:lpstr>
      <vt:lpstr>Roboto Slab</vt:lpstr>
      <vt:lpstr>Symbol</vt:lpstr>
      <vt:lpstr>Times New Roman</vt:lpstr>
      <vt:lpstr>2_Тема Office</vt:lpstr>
      <vt:lpstr>1_Тема Office</vt:lpstr>
      <vt:lpstr>Презентация PowerPoint</vt:lpstr>
      <vt:lpstr>Презентация PowerPoint</vt:lpstr>
      <vt:lpstr>Ключевые сведения о Программе</vt:lpstr>
      <vt:lpstr>сплачивает участников</vt:lpstr>
      <vt:lpstr>Номинации второго этапа</vt:lpstr>
      <vt:lpstr>Презентация PowerPoint</vt:lpstr>
      <vt:lpstr>Презентация PowerPoint</vt:lpstr>
      <vt:lpstr>рекомендации</vt:lpstr>
      <vt:lpstr>Теоретические задания – новинка! </vt:lpstr>
      <vt:lpstr>Обращаем внимание!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СЕРИЯ  ЛЕГКОАТЛЕТИЧЕСКИХ  ЗАБЕГОВ</dc:title>
  <dc:subject/>
  <dc:creator>lerusya-topa@mail.ru</dc:creator>
  <cp:keywords/>
  <dc:description/>
  <cp:lastModifiedBy>Пользователь Windows</cp:lastModifiedBy>
  <cp:revision>300</cp:revision>
  <dcterms:created xsi:type="dcterms:W3CDTF">2022-03-17T08:08:45Z</dcterms:created>
  <dcterms:modified xsi:type="dcterms:W3CDTF">2023-08-21T12:24:03Z</dcterms:modified>
  <cp:category/>
  <dc:identifier/>
  <cp:contentStatus/>
  <dc:language/>
  <cp:version/>
</cp:coreProperties>
</file>