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541" r:id="rId2"/>
    <p:sldId id="548" r:id="rId3"/>
    <p:sldId id="549" r:id="rId4"/>
    <p:sldId id="550" r:id="rId5"/>
    <p:sldId id="304" r:id="rId6"/>
    <p:sldId id="551" r:id="rId7"/>
    <p:sldId id="318" r:id="rId8"/>
    <p:sldId id="324" r:id="rId9"/>
    <p:sldId id="311" r:id="rId10"/>
    <p:sldId id="323" r:id="rId11"/>
    <p:sldId id="322" r:id="rId12"/>
    <p:sldId id="552" r:id="rId13"/>
  </p:sldIdLst>
  <p:sldSz cx="12192000" cy="6858000"/>
  <p:notesSz cx="6858000" cy="9144000"/>
  <p:embeddedFontLst>
    <p:embeddedFont>
      <p:font typeface="Akrobat" pitchFamily="2" charset="0"/>
      <p:regular r:id="rId15"/>
      <p:bold r:id="rId16"/>
    </p:embeddedFont>
    <p:embeddedFont>
      <p:font typeface="Akrobat Black" pitchFamily="2" charset="0"/>
      <p:bold r:id="rId17"/>
    </p:embeddedFont>
    <p:embeddedFont>
      <p:font typeface="Akrobat Light" pitchFamily="2" charset="0"/>
      <p:regular r:id="rId18"/>
    </p:embeddedFont>
    <p:embeddedFont>
      <p:font typeface="Akrobat SemiBold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6327"/>
  </p:normalViewPr>
  <p:slideViewPr>
    <p:cSldViewPr snapToGrid="0" showGuides="1">
      <p:cViewPr varScale="1">
        <p:scale>
          <a:sx n="124" d="100"/>
          <a:sy n="124" d="100"/>
        </p:scale>
        <p:origin x="12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39F44-7F8F-D349-9288-C25BCCFD251F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7C2C-D47C-5944-BD5E-CE812108F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841CB-413B-1745-8E4D-BA8CFC7A1B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2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841CB-413B-1745-8E4D-BA8CFC7A1B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8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841CB-413B-1745-8E4D-BA8CFC7A1B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9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AEC1B-4CB7-2F2F-5C54-BF7ADC9D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C97517-B7BD-0B58-50D2-37D3EB6A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AA389-8C4F-FA56-0E8E-572636F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8637-6AE6-EE83-F9B2-ABF4C262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D2930-34C2-EFB1-B0E9-A8092634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9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064EF-2FED-DDB3-548F-25D30A14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32827-2B85-12EF-2A5F-AFC3BCFB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07A5E-318D-C1EF-05DF-FFB0521C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5CC77-D0EB-EF05-A691-F04D9189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25344A-8D59-E4D6-40A4-5DC713AF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04C884-8D52-7A63-626C-D4C39725E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E70BA9-E78D-931D-5530-232AAF8C4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20ED3-23CE-2A42-6620-C4A1109B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F21D1-3509-A677-A175-D42D05BD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41B83-DFDE-C78F-B10D-8F98939A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0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8B74E-C834-2C7F-A038-80BD3ED5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667E8-6C74-2116-AFCC-BCD3370BD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ECE24-702F-B31E-AAAC-DBDAB6C9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C4BE9-8ED9-0B84-3A96-1E6ADC06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A81EA-5A07-8110-1D82-57019BC0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5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CA8F8-9A2D-4940-F669-1A1BC020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91147-8032-6168-2402-0D99B830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C94A9-EFDA-B1CC-FFB0-A4BDE5CE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15AF4-6885-94CE-D1CF-A323C9C1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114D3-2B6A-A661-E1A0-9E655771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2E0AE-8A08-06D3-76D2-A21F5A11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93BCF-D11F-9515-9F6B-F6424EAC8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B3742-EA62-9B08-977E-11BD81A7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5BF608-9D39-8331-AEF9-37DC9F70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4E4CD3-572C-6B75-D283-C4886012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1A32EE-7B68-C254-C19F-7B1F7447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9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55CDB-77A8-A19B-D93B-08E4E8E8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56C9D-D5B8-03A3-5A0C-88142613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3C605-8C39-4CCF-D4AF-DD2FBDA17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90A42D-6A2D-1985-CFA9-467FCA386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38787-1025-96DA-E75F-3A080E275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58197E-ED6E-3886-C296-5EFF8838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C9759C-06B5-EDD4-69BE-9E697294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8E15E5-4423-695C-55FC-8D5846CB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0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413DE-2ABD-8267-0211-FFD7E33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F279AB-D875-35D1-A671-6321C530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302EB7-7405-2E31-7354-33F22D14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4A28A7-3CD0-723E-AFB3-37A575EA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0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29C5C2-FF5F-483B-998F-DB5401B3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84E5B4-F15E-9F22-2F77-8F8D2D3E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FD631D-7AA1-5ACB-B338-68BE6D16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6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E0E61-2F64-3D63-061B-D91A0327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20C4-8E9D-E922-5C5D-E2C1E3D0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19D2D6-AFD2-F6F6-DE18-50A39DE0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89A7D7-8A1B-F6E2-6171-94C74C50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E9CCD8-2143-978E-A14F-F5234F2B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9B69E9-CC29-C661-F396-08976E6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6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DCAFF-144E-0026-E4FB-E3C10280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149163-2BDF-F4FE-7F71-79A26673E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9FA0A-226E-F2D4-EFA7-B7F18D086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17C79-CED9-94E8-4A09-31BD960E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E2C912-3AB9-44EC-127B-AA7CCED0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1539C2-5ECA-385B-EF97-DF51137B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F618F-3538-A7F3-BD2D-4BA7D15C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01BD-81BF-A9DD-B894-00FA961CE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9CF1E-0D81-6ADC-924A-218EC5CCF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0649-EAE8-4846-B88B-24383BD3109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5851C7-3080-F9A5-2161-565F9768D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6FDC1-E617-3E4E-F9B4-96D302E57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AC00-D4C9-104A-99E5-9B8B23BD4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30A18E-373E-89CD-5AC0-6F182F657CD6}"/>
              </a:ext>
            </a:extLst>
          </p:cNvPr>
          <p:cNvSpPr txBox="1">
            <a:spLocks/>
          </p:cNvSpPr>
          <p:nvPr/>
        </p:nvSpPr>
        <p:spPr>
          <a:xfrm>
            <a:off x="454522" y="607513"/>
            <a:ext cx="11282956" cy="1972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800" b="1" dirty="0">
                <a:latin typeface="Akrobat" pitchFamily="2" charset="0"/>
                <a:cs typeface="Segoe UI" panose="020B0502040204020203" pitchFamily="34" charset="0"/>
              </a:rPr>
              <a:t>Алгоритм участия в курсах повышения квалификации МГО Профсоюза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96C51-3012-67E4-0432-A665232F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32" y="2574099"/>
            <a:ext cx="7615824" cy="42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B17F3E-E39A-1542-8C0F-806947E4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0"/>
            <a:ext cx="5483225" cy="685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92C454-F744-7B46-876F-D82FF1D62E55}"/>
              </a:ext>
            </a:extLst>
          </p:cNvPr>
          <p:cNvSpPr/>
          <p:nvPr/>
        </p:nvSpPr>
        <p:spPr>
          <a:xfrm>
            <a:off x="10961370" y="1040130"/>
            <a:ext cx="123063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9719F0E-38E5-674F-8A67-5CBD2311202D}"/>
              </a:ext>
            </a:extLst>
          </p:cNvPr>
          <p:cNvSpPr txBox="1">
            <a:spLocks/>
          </p:cNvSpPr>
          <p:nvPr/>
        </p:nvSpPr>
        <p:spPr>
          <a:xfrm>
            <a:off x="606192" y="606107"/>
            <a:ext cx="7155667" cy="9137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8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Фестиваль педагогических</a:t>
            </a:r>
            <a:br>
              <a:rPr lang="ru-RU" sz="38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</a:br>
            <a:r>
              <a:rPr lang="ru-RU" sz="38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мастерских молодых </a:t>
            </a:r>
          </a:p>
          <a:p>
            <a:pPr>
              <a:lnSpc>
                <a:spcPct val="80000"/>
              </a:lnSpc>
            </a:pPr>
            <a:r>
              <a:rPr lang="ru-RU" sz="38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педагогов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DE699D9-157C-4D4D-89A5-75A391621B75}"/>
              </a:ext>
            </a:extLst>
          </p:cNvPr>
          <p:cNvSpPr txBox="1">
            <a:spLocks/>
          </p:cNvSpPr>
          <p:nvPr/>
        </p:nvSpPr>
        <p:spPr>
          <a:xfrm>
            <a:off x="606192" y="5422035"/>
            <a:ext cx="5748888" cy="82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18 февраля в 12:00</a:t>
            </a:r>
          </a:p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На платформе </a:t>
            </a:r>
            <a:r>
              <a:rPr lang="en-US" sz="36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Zoom</a:t>
            </a:r>
            <a:endParaRPr lang="ru-RU" sz="3600" b="1" dirty="0">
              <a:solidFill>
                <a:srgbClr val="009B35"/>
              </a:solidFill>
              <a:latin typeface="Akrobat Black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F47FB-C013-D16D-0F51-13C9412F5DF0}"/>
              </a:ext>
            </a:extLst>
          </p:cNvPr>
          <p:cNvSpPr txBox="1"/>
          <p:nvPr/>
        </p:nvSpPr>
        <p:spPr>
          <a:xfrm>
            <a:off x="606192" y="2350955"/>
            <a:ext cx="61593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krobat" pitchFamily="2" charset="0"/>
              </a:rPr>
              <a:t>10 </a:t>
            </a:r>
            <a:r>
              <a:rPr lang="ru-RU" sz="4000" dirty="0">
                <a:latin typeface="Akrobat" pitchFamily="2" charset="0"/>
              </a:rPr>
              <a:t>человек от МСМП</a:t>
            </a:r>
          </a:p>
          <a:p>
            <a:endParaRPr lang="ru-RU" sz="4000" dirty="0">
              <a:latin typeface="Akrobat" pitchFamily="2" charset="0"/>
            </a:endParaRPr>
          </a:p>
          <a:p>
            <a:r>
              <a:rPr lang="ru-RU" sz="4000" dirty="0">
                <a:latin typeface="Akrobat" pitchFamily="2" charset="0"/>
              </a:rPr>
              <a:t>До 2 мастер-классов </a:t>
            </a:r>
            <a:br>
              <a:rPr lang="ru-RU" sz="4000" dirty="0">
                <a:latin typeface="Akrobat" pitchFamily="2" charset="0"/>
              </a:rPr>
            </a:br>
            <a:r>
              <a:rPr lang="ru-RU" sz="4000" dirty="0">
                <a:latin typeface="Akrobat" pitchFamily="2" charset="0"/>
              </a:rPr>
              <a:t>от МСМП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9255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зможно, это изображение (2 человека, люди сидят, люди стоят и текст «конкурс для новичков»)">
            <a:extLst>
              <a:ext uri="{FF2B5EF4-FFF2-40B4-BE49-F238E27FC236}">
                <a16:creationId xmlns:a16="http://schemas.microsoft.com/office/drawing/2014/main" id="{DCA2A176-AA28-4663-8FF8-398E12D33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6"/>
          <a:stretch/>
        </p:blipFill>
        <p:spPr bwMode="auto">
          <a:xfrm>
            <a:off x="7350125" y="441325"/>
            <a:ext cx="4362450" cy="34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086C1A-B629-4F0D-BAB5-F258CE0E8C74}"/>
              </a:ext>
            </a:extLst>
          </p:cNvPr>
          <p:cNvSpPr txBox="1">
            <a:spLocks/>
          </p:cNvSpPr>
          <p:nvPr/>
        </p:nvSpPr>
        <p:spPr>
          <a:xfrm>
            <a:off x="606192" y="434975"/>
            <a:ext cx="7155667" cy="8609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8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Учительское многоборье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1CF0B-82A8-4494-BB71-0D43C12FB5D0}"/>
              </a:ext>
            </a:extLst>
          </p:cNvPr>
          <p:cNvSpPr txBox="1"/>
          <p:nvPr/>
        </p:nvSpPr>
        <p:spPr>
          <a:xfrm>
            <a:off x="7350125" y="445529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50505"/>
                </a:solidFill>
                <a:effectLst/>
                <a:latin typeface="Akrobat Light" panose="00000500000000000000" pitchFamily="2" charset="-52"/>
              </a:rPr>
              <a:t>Команды МСМП из 6 человек</a:t>
            </a:r>
          </a:p>
          <a:p>
            <a:r>
              <a:rPr lang="ru-RU" sz="2800" dirty="0">
                <a:solidFill>
                  <a:srgbClr val="050505"/>
                </a:solidFill>
                <a:latin typeface="Akrobat Light" panose="00000500000000000000" pitchFamily="2" charset="-52"/>
              </a:rPr>
              <a:t>Формат: </a:t>
            </a:r>
            <a:r>
              <a:rPr lang="ru-RU" sz="2800" dirty="0" err="1">
                <a:solidFill>
                  <a:srgbClr val="050505"/>
                </a:solidFill>
                <a:latin typeface="Akrobat Light" panose="00000500000000000000" pitchFamily="2" charset="-52"/>
              </a:rPr>
              <a:t>брейн</a:t>
            </a:r>
            <a:r>
              <a:rPr lang="ru-RU" sz="2800" dirty="0">
                <a:solidFill>
                  <a:srgbClr val="050505"/>
                </a:solidFill>
                <a:latin typeface="Akrobat Light" panose="00000500000000000000" pitchFamily="2" charset="-52"/>
              </a:rPr>
              <a:t>-ринг</a:t>
            </a:r>
            <a:endParaRPr lang="ru-RU" sz="2800" dirty="0">
              <a:solidFill>
                <a:srgbClr val="009B35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2126C-6600-4FA6-B4AD-BCB799CC5DAF}"/>
              </a:ext>
            </a:extLst>
          </p:cNvPr>
          <p:cNvSpPr txBox="1"/>
          <p:nvPr/>
        </p:nvSpPr>
        <p:spPr>
          <a:xfrm>
            <a:off x="626947" y="2104355"/>
            <a:ext cx="6702424" cy="36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00B050"/>
                </a:solidFill>
                <a:latin typeface="Akrobat Black" pitchFamily="2" charset="0"/>
              </a:rPr>
              <a:t>3 февраля. </a:t>
            </a:r>
            <a:r>
              <a:rPr lang="ru-RU" sz="4800" dirty="0">
                <a:latin typeface="Akrobat" pitchFamily="2" charset="0"/>
              </a:rPr>
              <a:t>Отборочный этап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latin typeface="Akrobat" pitchFamily="2" charset="0"/>
              </a:rPr>
              <a:t>(площадка проведения)</a:t>
            </a:r>
          </a:p>
          <a:p>
            <a:pPr>
              <a:lnSpc>
                <a:spcPct val="80000"/>
              </a:lnSpc>
            </a:pPr>
            <a:endParaRPr lang="ru-RU" sz="4000" dirty="0">
              <a:latin typeface="Akrobat" pitchFamily="2" charset="0"/>
            </a:endParaRP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00B050"/>
                </a:solidFill>
                <a:latin typeface="Akrobat Black" pitchFamily="2" charset="0"/>
              </a:rPr>
              <a:t>17 февраля. </a:t>
            </a:r>
            <a:r>
              <a:rPr lang="ru-RU" sz="4400" dirty="0">
                <a:latin typeface="Akrobat" pitchFamily="2" charset="0"/>
              </a:rPr>
              <a:t>Финал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latin typeface="Akrobat" pitchFamily="2" charset="0"/>
              </a:rPr>
              <a:t>(очно на базе МГО)</a:t>
            </a:r>
          </a:p>
          <a:p>
            <a:pPr>
              <a:lnSpc>
                <a:spcPct val="80000"/>
              </a:lnSpc>
            </a:pPr>
            <a:endParaRPr lang="ru-RU" sz="4400" dirty="0">
              <a:latin typeface="Akrobat" pitchFamily="2" charset="0"/>
            </a:endParaRPr>
          </a:p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00B050"/>
                </a:solidFill>
                <a:latin typeface="Akrobat Black" pitchFamily="2" charset="0"/>
              </a:rPr>
              <a:t>17 марта. </a:t>
            </a:r>
            <a:r>
              <a:rPr lang="ru-RU" sz="4800" dirty="0" err="1">
                <a:latin typeface="Akrobat" pitchFamily="2" charset="0"/>
              </a:rPr>
              <a:t>СуперФинал</a:t>
            </a:r>
            <a:endParaRPr lang="ru-RU" sz="4400" dirty="0">
              <a:latin typeface="Akro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0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38640A-AAAB-616C-4E9C-E67BE219FF3B}"/>
              </a:ext>
            </a:extLst>
          </p:cNvPr>
          <p:cNvSpPr txBox="1"/>
          <p:nvPr/>
        </p:nvSpPr>
        <p:spPr>
          <a:xfrm>
            <a:off x="696685" y="619801"/>
            <a:ext cx="11375572" cy="589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Akrobat Black" pitchFamily="2" charset="0"/>
              </a:rPr>
              <a:t>Февраль</a:t>
            </a:r>
          </a:p>
          <a:p>
            <a:pPr>
              <a:lnSpc>
                <a:spcPct val="80000"/>
              </a:lnSpc>
            </a:pPr>
            <a:r>
              <a:rPr lang="ru-RU" sz="2600" b="1" dirty="0">
                <a:solidFill>
                  <a:srgbClr val="00B050"/>
                </a:solidFill>
                <a:latin typeface="Akrobat" pitchFamily="2" charset="0"/>
              </a:rPr>
              <a:t>3 – 15 февраля. </a:t>
            </a:r>
            <a:r>
              <a:rPr lang="ru-RU" sz="2600" dirty="0">
                <a:latin typeface="Akrobat" pitchFamily="2" charset="0"/>
              </a:rPr>
              <a:t>Мастер-классы участников конкурса «Наставник молодых педагогов – 2023».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00B050"/>
                </a:solidFill>
                <a:latin typeface="Akrobat" pitchFamily="2" charset="0"/>
              </a:rPr>
              <a:t>3 февраля. </a:t>
            </a:r>
            <a:r>
              <a:rPr lang="ru-RU" sz="2600" dirty="0">
                <a:latin typeface="Akrobat" pitchFamily="2" charset="0"/>
              </a:rPr>
              <a:t>Мастер-класс в рамках проекта «Продвижения»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00B050"/>
                </a:solidFill>
                <a:latin typeface="Akrobat" pitchFamily="2" charset="0"/>
              </a:rPr>
              <a:t>25 февраля. </a:t>
            </a:r>
            <a:r>
              <a:rPr lang="ru-RU" sz="2600" dirty="0">
                <a:latin typeface="Akrobat" pitchFamily="2" charset="0"/>
              </a:rPr>
              <a:t>Акция САМП-детям. Посещение Дмитровского семейного центра</a:t>
            </a:r>
          </a:p>
          <a:p>
            <a:br>
              <a:rPr lang="ru-RU" dirty="0">
                <a:effectLst/>
                <a:latin typeface="Helvetica Neue" panose="02000503000000020004" pitchFamily="2" charset="0"/>
              </a:rPr>
            </a:br>
            <a:r>
              <a:rPr lang="ru-RU" sz="4000" b="1" dirty="0">
                <a:solidFill>
                  <a:srgbClr val="00B050"/>
                </a:solidFill>
                <a:latin typeface="Akrobat Black" pitchFamily="2" charset="0"/>
              </a:rPr>
              <a:t>Март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  <a:p>
            <a:pPr>
              <a:lnSpc>
                <a:spcPct val="80000"/>
              </a:lnSpc>
            </a:pPr>
            <a:r>
              <a:rPr lang="ru-RU" sz="2600" b="1" dirty="0">
                <a:solidFill>
                  <a:srgbClr val="00B050"/>
                </a:solidFill>
                <a:latin typeface="Akrobat" pitchFamily="2" charset="0"/>
              </a:rPr>
              <a:t>18-19 марта. </a:t>
            </a:r>
            <a:r>
              <a:rPr lang="ru-RU" sz="2600" dirty="0">
                <a:latin typeface="Akrobat" pitchFamily="2" charset="0"/>
              </a:rPr>
              <a:t>Выезд Управленческой команды «Нового вектора»</a:t>
            </a:r>
          </a:p>
          <a:p>
            <a:pPr>
              <a:lnSpc>
                <a:spcPct val="80000"/>
              </a:lnSpc>
            </a:pPr>
            <a:r>
              <a:rPr lang="ru-RU" sz="2600" dirty="0">
                <a:latin typeface="Akrobat" pitchFamily="2" charset="0"/>
              </a:rPr>
              <a:t>Тема «Формирование сообществ в образовательной организации» 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00B050"/>
                </a:solidFill>
                <a:latin typeface="Akrobat" pitchFamily="2" charset="0"/>
              </a:rPr>
              <a:t>24 марта. </a:t>
            </a:r>
            <a:r>
              <a:rPr lang="ru-RU" sz="2600" dirty="0">
                <a:latin typeface="Akrobat" pitchFamily="2" charset="0"/>
              </a:rPr>
              <a:t>Фестиваль в рамках проекта «Продвижения»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00B050"/>
                </a:solidFill>
                <a:latin typeface="Akrobat" pitchFamily="2" charset="0"/>
              </a:rPr>
              <a:t>25-26 марта. </a:t>
            </a:r>
            <a:r>
              <a:rPr lang="ru-RU" sz="2600" dirty="0">
                <a:latin typeface="Akrobat" pitchFamily="2" charset="0"/>
              </a:rPr>
              <a:t>Встреча САМП с СМП г. Санкт-Петербург и г. Владикавказа. </a:t>
            </a:r>
          </a:p>
          <a:p>
            <a:pPr>
              <a:lnSpc>
                <a:spcPct val="80000"/>
              </a:lnSpc>
            </a:pPr>
            <a:r>
              <a:rPr lang="ru-RU" sz="2600" dirty="0">
                <a:latin typeface="Akrobat" pitchFamily="2" charset="0"/>
              </a:rPr>
              <a:t>Площадка обмена опытом коллег.</a:t>
            </a:r>
          </a:p>
        </p:txBody>
      </p:sp>
    </p:spTree>
    <p:extLst>
      <p:ext uri="{BB962C8B-B14F-4D97-AF65-F5344CB8AC3E}">
        <p14:creationId xmlns:p14="http://schemas.microsoft.com/office/powerpoint/2010/main" val="2449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F2340F-36DF-154B-9EAE-9959EE3167C4}"/>
              </a:ext>
            </a:extLst>
          </p:cNvPr>
          <p:cNvSpPr/>
          <p:nvPr/>
        </p:nvSpPr>
        <p:spPr>
          <a:xfrm>
            <a:off x="878179" y="2306776"/>
            <a:ext cx="900438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latin typeface="Akrobat" pitchFamily="2" charset="0"/>
              </a:rPr>
              <a:t>Изучить программу на сайте </a:t>
            </a:r>
            <a:r>
              <a:rPr lang="en-US" sz="2800" b="1" dirty="0" err="1">
                <a:latin typeface="Akrobat" pitchFamily="2" charset="0"/>
              </a:rPr>
              <a:t>mgoprof.ru</a:t>
            </a:r>
            <a:r>
              <a:rPr lang="en-US" sz="2800" b="1" dirty="0">
                <a:latin typeface="Akrobat" pitchFamily="2" charset="0"/>
              </a:rPr>
              <a:t> </a:t>
            </a:r>
            <a:r>
              <a:rPr lang="ru-RU" sz="2800" b="1" dirty="0">
                <a:latin typeface="Akrobat" pitchFamily="2" charset="0"/>
              </a:rPr>
              <a:t>или портале </a:t>
            </a:r>
            <a:r>
              <a:rPr lang="en-US" sz="2800" b="1" dirty="0" err="1">
                <a:latin typeface="Akrobat" pitchFamily="2" charset="0"/>
              </a:rPr>
              <a:t>dpomos.ru</a:t>
            </a:r>
            <a:endParaRPr lang="ru-RU" sz="2800" b="1" dirty="0">
              <a:latin typeface="Akrobat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>
                <a:latin typeface="Akrobat" pitchFamily="2" charset="0"/>
              </a:rPr>
              <a:t>Подать заявку на портале </a:t>
            </a:r>
            <a:r>
              <a:rPr lang="en-US" sz="2800" b="1" dirty="0" err="1">
                <a:latin typeface="Akrobat" pitchFamily="2" charset="0"/>
              </a:rPr>
              <a:t>dpomos.ru</a:t>
            </a:r>
            <a:endParaRPr lang="en-US" sz="2800" b="1" dirty="0">
              <a:latin typeface="Akrobat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>
                <a:latin typeface="Akrobat" pitchFamily="2" charset="0"/>
              </a:rPr>
              <a:t>Дождаться формирования группы (от 15-20 человек)</a:t>
            </a:r>
          </a:p>
          <a:p>
            <a:pPr>
              <a:spcAft>
                <a:spcPts val="1200"/>
              </a:spcAft>
            </a:pPr>
            <a:r>
              <a:rPr lang="ru-RU" sz="2800" b="1" dirty="0">
                <a:latin typeface="Akrobat" pitchFamily="2" charset="0"/>
              </a:rPr>
              <a:t>Вступить в группу поддержки курса (</a:t>
            </a:r>
            <a:r>
              <a:rPr lang="ru-RU" sz="2800" b="1" dirty="0" err="1">
                <a:latin typeface="Akrobat" pitchFamily="2" charset="0"/>
              </a:rPr>
              <a:t>Телеграм</a:t>
            </a:r>
            <a:r>
              <a:rPr lang="ru-RU" sz="2800" b="1" dirty="0">
                <a:latin typeface="Akrobat" pitchFamily="2" charset="0"/>
              </a:rPr>
              <a:t>)</a:t>
            </a:r>
            <a:endParaRPr lang="en-US" sz="2800" b="1" dirty="0">
              <a:latin typeface="Akrobat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>
                <a:latin typeface="Akrobat" pitchFamily="2" charset="0"/>
              </a:rPr>
              <a:t>Получить информацию с расписанием занятий</a:t>
            </a:r>
            <a:endParaRPr lang="en-US" sz="2800" b="1" dirty="0">
              <a:latin typeface="Akrobat" pitchFamily="2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F5F87D6-DC2C-609B-CA96-2FDEBD45F0FF}"/>
              </a:ext>
            </a:extLst>
          </p:cNvPr>
          <p:cNvGrpSpPr/>
          <p:nvPr/>
        </p:nvGrpSpPr>
        <p:grpSpPr>
          <a:xfrm>
            <a:off x="563368" y="2424805"/>
            <a:ext cx="257874" cy="249525"/>
            <a:chOff x="6096000" y="5259455"/>
            <a:chExt cx="257874" cy="249525"/>
          </a:xfrm>
        </p:grpSpPr>
        <p:pic>
          <p:nvPicPr>
            <p:cNvPr id="14" name="Рисунок 13" descr="Назад контур">
              <a:extLst>
                <a:ext uri="{FF2B5EF4-FFF2-40B4-BE49-F238E27FC236}">
                  <a16:creationId xmlns:a16="http://schemas.microsoft.com/office/drawing/2014/main" id="{0A9A4931-AFE6-D3DB-6F22-AA63DE01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52937" y="5312217"/>
              <a:ext cx="144000" cy="144000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D052D0A-4C46-CDCC-9C9E-113EBC0690A9}"/>
                </a:ext>
              </a:extLst>
            </p:cNvPr>
            <p:cNvSpPr/>
            <p:nvPr/>
          </p:nvSpPr>
          <p:spPr>
            <a:xfrm>
              <a:off x="6096000" y="5259455"/>
              <a:ext cx="257874" cy="249525"/>
            </a:xfrm>
            <a:prstGeom prst="ellipse">
              <a:avLst/>
            </a:prstGeom>
            <a:noFill/>
            <a:ln>
              <a:solidFill>
                <a:srgbClr val="01A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FA9E052-6188-B7AE-80ED-B37F1B7F5803}"/>
              </a:ext>
            </a:extLst>
          </p:cNvPr>
          <p:cNvGrpSpPr/>
          <p:nvPr/>
        </p:nvGrpSpPr>
        <p:grpSpPr>
          <a:xfrm>
            <a:off x="561137" y="3009459"/>
            <a:ext cx="257874" cy="249525"/>
            <a:chOff x="6096000" y="5259455"/>
            <a:chExt cx="257874" cy="249525"/>
          </a:xfrm>
        </p:grpSpPr>
        <p:pic>
          <p:nvPicPr>
            <p:cNvPr id="19" name="Рисунок 18" descr="Назад контур">
              <a:extLst>
                <a:ext uri="{FF2B5EF4-FFF2-40B4-BE49-F238E27FC236}">
                  <a16:creationId xmlns:a16="http://schemas.microsoft.com/office/drawing/2014/main" id="{326FC1F6-D987-E326-E0C9-D58041215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52937" y="5312217"/>
              <a:ext cx="144000" cy="144000"/>
            </a:xfrm>
            <a:prstGeom prst="rect">
              <a:avLst/>
            </a:prstGeom>
          </p:spPr>
        </p:pic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3EA4D75-9201-8E06-83E7-E82805A824C0}"/>
                </a:ext>
              </a:extLst>
            </p:cNvPr>
            <p:cNvSpPr/>
            <p:nvPr/>
          </p:nvSpPr>
          <p:spPr>
            <a:xfrm>
              <a:off x="6096000" y="5259455"/>
              <a:ext cx="257874" cy="249525"/>
            </a:xfrm>
            <a:prstGeom prst="ellipse">
              <a:avLst/>
            </a:prstGeom>
            <a:noFill/>
            <a:ln>
              <a:solidFill>
                <a:srgbClr val="01A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52D15F2-5C03-203C-1BB7-3CEF1F3EA62A}"/>
              </a:ext>
            </a:extLst>
          </p:cNvPr>
          <p:cNvGrpSpPr/>
          <p:nvPr/>
        </p:nvGrpSpPr>
        <p:grpSpPr>
          <a:xfrm>
            <a:off x="561137" y="3567589"/>
            <a:ext cx="257874" cy="249525"/>
            <a:chOff x="6096000" y="5259455"/>
            <a:chExt cx="257874" cy="249525"/>
          </a:xfrm>
        </p:grpSpPr>
        <p:pic>
          <p:nvPicPr>
            <p:cNvPr id="22" name="Рисунок 21" descr="Назад контур">
              <a:extLst>
                <a:ext uri="{FF2B5EF4-FFF2-40B4-BE49-F238E27FC236}">
                  <a16:creationId xmlns:a16="http://schemas.microsoft.com/office/drawing/2014/main" id="{C5732DB1-6AFD-CB0D-A68C-334C4598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52937" y="5312217"/>
              <a:ext cx="144000" cy="144000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1063DA40-2D95-3C8F-8255-EDC2293AA8F2}"/>
                </a:ext>
              </a:extLst>
            </p:cNvPr>
            <p:cNvSpPr/>
            <p:nvPr/>
          </p:nvSpPr>
          <p:spPr>
            <a:xfrm>
              <a:off x="6096000" y="5259455"/>
              <a:ext cx="257874" cy="249525"/>
            </a:xfrm>
            <a:prstGeom prst="ellipse">
              <a:avLst/>
            </a:prstGeom>
            <a:noFill/>
            <a:ln>
              <a:solidFill>
                <a:srgbClr val="01A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64DBF7E-B861-C0AA-5AD1-0F32C70CB70E}"/>
              </a:ext>
            </a:extLst>
          </p:cNvPr>
          <p:cNvGrpSpPr/>
          <p:nvPr/>
        </p:nvGrpSpPr>
        <p:grpSpPr>
          <a:xfrm>
            <a:off x="561137" y="4174010"/>
            <a:ext cx="257874" cy="249525"/>
            <a:chOff x="6096000" y="5259455"/>
            <a:chExt cx="257874" cy="249525"/>
          </a:xfrm>
        </p:grpSpPr>
        <p:pic>
          <p:nvPicPr>
            <p:cNvPr id="25" name="Рисунок 24" descr="Назад контур">
              <a:extLst>
                <a:ext uri="{FF2B5EF4-FFF2-40B4-BE49-F238E27FC236}">
                  <a16:creationId xmlns:a16="http://schemas.microsoft.com/office/drawing/2014/main" id="{CEFBB12F-88D5-9DA8-1852-FB223E830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52937" y="5312217"/>
              <a:ext cx="144000" cy="144000"/>
            </a:xfrm>
            <a:prstGeom prst="rect">
              <a:avLst/>
            </a:prstGeom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ED75113-8027-484D-6BB1-5AC86D3C467B}"/>
                </a:ext>
              </a:extLst>
            </p:cNvPr>
            <p:cNvSpPr/>
            <p:nvPr/>
          </p:nvSpPr>
          <p:spPr>
            <a:xfrm>
              <a:off x="6096000" y="5259455"/>
              <a:ext cx="257874" cy="249525"/>
            </a:xfrm>
            <a:prstGeom prst="ellipse">
              <a:avLst/>
            </a:prstGeom>
            <a:noFill/>
            <a:ln>
              <a:solidFill>
                <a:srgbClr val="01A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619245-0CEC-E4D3-17E1-E6AADB6D8B10}"/>
              </a:ext>
            </a:extLst>
          </p:cNvPr>
          <p:cNvGrpSpPr/>
          <p:nvPr/>
        </p:nvGrpSpPr>
        <p:grpSpPr>
          <a:xfrm>
            <a:off x="561137" y="4740170"/>
            <a:ext cx="257874" cy="249525"/>
            <a:chOff x="6096000" y="5259455"/>
            <a:chExt cx="257874" cy="249525"/>
          </a:xfrm>
        </p:grpSpPr>
        <p:pic>
          <p:nvPicPr>
            <p:cNvPr id="28" name="Рисунок 27" descr="Назад контур">
              <a:extLst>
                <a:ext uri="{FF2B5EF4-FFF2-40B4-BE49-F238E27FC236}">
                  <a16:creationId xmlns:a16="http://schemas.microsoft.com/office/drawing/2014/main" id="{165EE165-4358-4B97-CE81-287CAE89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52937" y="5312217"/>
              <a:ext cx="144000" cy="144000"/>
            </a:xfrm>
            <a:prstGeom prst="rect">
              <a:avLst/>
            </a:prstGeom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90041ED-D07E-10BA-258E-EEADFF7E6F7B}"/>
                </a:ext>
              </a:extLst>
            </p:cNvPr>
            <p:cNvSpPr/>
            <p:nvPr/>
          </p:nvSpPr>
          <p:spPr>
            <a:xfrm>
              <a:off x="6096000" y="5259455"/>
              <a:ext cx="257874" cy="249525"/>
            </a:xfrm>
            <a:prstGeom prst="ellipse">
              <a:avLst/>
            </a:prstGeom>
            <a:noFill/>
            <a:ln>
              <a:solidFill>
                <a:srgbClr val="01A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7902308-3723-7F3B-D7ED-628DD9046819}"/>
              </a:ext>
            </a:extLst>
          </p:cNvPr>
          <p:cNvSpPr txBox="1"/>
          <p:nvPr/>
        </p:nvSpPr>
        <p:spPr>
          <a:xfrm>
            <a:off x="400957" y="807096"/>
            <a:ext cx="11791043" cy="72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00B050"/>
                </a:solidFill>
                <a:latin typeface="Akrobat SemiBold" pitchFamily="2" charset="0"/>
              </a:rPr>
              <a:t>Для начала обучения слушателя: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B10E23-95D2-DB70-26B1-CEAF04B13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878" y="3303406"/>
            <a:ext cx="4012647" cy="40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CCC81D9-C28D-1017-8779-92E5E9268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57" y="801368"/>
            <a:ext cx="8248172" cy="46023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E655C-3B62-3DBB-EC69-1C19C9EB8561}"/>
              </a:ext>
            </a:extLst>
          </p:cNvPr>
          <p:cNvSpPr txBox="1"/>
          <p:nvPr/>
        </p:nvSpPr>
        <p:spPr>
          <a:xfrm>
            <a:off x="400957" y="441334"/>
            <a:ext cx="11791043" cy="66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dirty="0">
                <a:solidFill>
                  <a:srgbClr val="00B050"/>
                </a:solidFill>
                <a:latin typeface="Akrobat SemiBold" pitchFamily="2" charset="0"/>
              </a:rPr>
              <a:t>Запуск групп по мере комплектования слушателями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B4CAC-F644-7A7A-2648-1876CA7F7BE5}"/>
              </a:ext>
            </a:extLst>
          </p:cNvPr>
          <p:cNvSpPr txBox="1"/>
          <p:nvPr/>
        </p:nvSpPr>
        <p:spPr>
          <a:xfrm>
            <a:off x="400957" y="5687300"/>
            <a:ext cx="10814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krobat" pitchFamily="2" charset="0"/>
              </a:rPr>
              <a:t>При наборе 20+ слушателей открывается следующая группа по расписанию, учитывающему занятость преподавателя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820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43A361-8416-274C-8B24-DD45329DF664}"/>
              </a:ext>
            </a:extLst>
          </p:cNvPr>
          <p:cNvSpPr txBox="1"/>
          <p:nvPr/>
        </p:nvSpPr>
        <p:spPr>
          <a:xfrm>
            <a:off x="400957" y="336356"/>
            <a:ext cx="11151779" cy="131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00B050"/>
                </a:solidFill>
                <a:latin typeface="Akrobat SemiBold" pitchFamily="2" charset="0"/>
              </a:rPr>
              <a:t>Варианты оплаты обучения</a:t>
            </a:r>
          </a:p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00B050"/>
                </a:solidFill>
                <a:latin typeface="Akrobat SemiBold" pitchFamily="2" charset="0"/>
              </a:rPr>
              <a:t>для платных программ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420AB-8342-E540-9936-E05E8003E7B1}"/>
              </a:ext>
            </a:extLst>
          </p:cNvPr>
          <p:cNvSpPr txBox="1"/>
          <p:nvPr/>
        </p:nvSpPr>
        <p:spPr>
          <a:xfrm>
            <a:off x="1470035" y="1940582"/>
            <a:ext cx="10654595" cy="114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krobat" pitchFamily="2" charset="0"/>
              </a:rPr>
              <a:t>Целевые средства Школы</a:t>
            </a:r>
            <a:br>
              <a:rPr lang="ru-RU" sz="2800" dirty="0">
                <a:latin typeface="Akrobat" pitchFamily="2" charset="0"/>
              </a:rPr>
            </a:br>
            <a:r>
              <a:rPr lang="ru-RU" sz="2800" dirty="0">
                <a:latin typeface="Akrobat" pitchFamily="2" charset="0"/>
              </a:rPr>
              <a:t>На портале поставщиков выставляется оферта, Школа и МГО Профсоюза заключают контракт на портале, после осуществляется обучение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241B8-D4F8-B44D-9753-A5FF1FE45AB1}"/>
              </a:ext>
            </a:extLst>
          </p:cNvPr>
          <p:cNvSpPr txBox="1"/>
          <p:nvPr/>
        </p:nvSpPr>
        <p:spPr>
          <a:xfrm>
            <a:off x="1533461" y="3231502"/>
            <a:ext cx="10166451" cy="1834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krobat" pitchFamily="2" charset="0"/>
              </a:rPr>
              <a:t>Профсоюзные взносы (</a:t>
            </a:r>
            <a:r>
              <a:rPr lang="ru-RU" sz="2800" b="1" dirty="0" err="1">
                <a:latin typeface="Akrobat" pitchFamily="2" charset="0"/>
              </a:rPr>
              <a:t>профбюджет</a:t>
            </a:r>
            <a:r>
              <a:rPr lang="ru-RU" sz="2800" b="1" dirty="0">
                <a:latin typeface="Akrobat" pitchFamily="2" charset="0"/>
              </a:rPr>
              <a:t>)</a:t>
            </a:r>
            <a:br>
              <a:rPr lang="ru-RU" sz="2800" dirty="0">
                <a:latin typeface="Akrobat" pitchFamily="2" charset="0"/>
              </a:rPr>
            </a:br>
            <a:r>
              <a:rPr lang="ru-RU" sz="2800" dirty="0">
                <a:latin typeface="Akrobat" pitchFamily="2" charset="0"/>
              </a:rPr>
              <a:t>Оформляется выписка решения комитета ПП0. ТОП перечисляет средства  на расчётный счёт МГО с формулировкой: перечисление профсоюзных взносов на целевую программу «Работа с профактивом и кадрами, направление 4»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82968-CF8D-3144-8B53-B93BA753523E}"/>
              </a:ext>
            </a:extLst>
          </p:cNvPr>
          <p:cNvSpPr txBox="1"/>
          <p:nvPr/>
        </p:nvSpPr>
        <p:spPr>
          <a:xfrm>
            <a:off x="1533462" y="5243393"/>
            <a:ext cx="9371254" cy="114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Akrobat" pitchFamily="2" charset="0"/>
              </a:rPr>
              <a:t>Средства слушателя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latin typeface="Akrobat" pitchFamily="2" charset="0"/>
              </a:rPr>
              <a:t>Со слушателем заключается договор на обучение. </a:t>
            </a:r>
            <a:br>
              <a:rPr lang="ru-RU" sz="2800" dirty="0">
                <a:latin typeface="Akrobat" pitchFamily="2" charset="0"/>
              </a:rPr>
            </a:br>
            <a:r>
              <a:rPr lang="ru-RU" sz="2800" dirty="0">
                <a:latin typeface="Akrobat" pitchFamily="2" charset="0"/>
              </a:rPr>
              <a:t>Выставляется счёт на оплату обучения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1DDF6-54FC-C6F4-9500-4F4D52BB057D}"/>
              </a:ext>
            </a:extLst>
          </p:cNvPr>
          <p:cNvSpPr txBox="1"/>
          <p:nvPr/>
        </p:nvSpPr>
        <p:spPr>
          <a:xfrm>
            <a:off x="178481" y="1956494"/>
            <a:ext cx="1504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8FD4A1"/>
                </a:solidFill>
                <a:effectLst/>
                <a:uLnTx/>
                <a:uFillTx/>
                <a:latin typeface="Akrobat" pitchFamily="2" charset="0"/>
                <a:ea typeface="+mn-ea"/>
                <a:cs typeface="+mn-cs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BF764-1639-F1D6-DB8A-CE9C000526F1}"/>
              </a:ext>
            </a:extLst>
          </p:cNvPr>
          <p:cNvSpPr txBox="1"/>
          <p:nvPr/>
        </p:nvSpPr>
        <p:spPr>
          <a:xfrm>
            <a:off x="192768" y="3279933"/>
            <a:ext cx="1504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8FD4A1"/>
                </a:solidFill>
                <a:effectLst/>
                <a:uLnTx/>
                <a:uFillTx/>
                <a:latin typeface="Akrobat" pitchFamily="2" charset="0"/>
                <a:ea typeface="+mn-ea"/>
                <a:cs typeface="+mn-cs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6C56CD-CF62-E106-E0A5-8871F17664C7}"/>
              </a:ext>
            </a:extLst>
          </p:cNvPr>
          <p:cNvSpPr txBox="1"/>
          <p:nvPr/>
        </p:nvSpPr>
        <p:spPr>
          <a:xfrm>
            <a:off x="221242" y="5100895"/>
            <a:ext cx="1504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8FD4A1"/>
                </a:solidFill>
                <a:effectLst/>
                <a:uLnTx/>
                <a:uFillTx/>
                <a:latin typeface="Akrobat" pitchFamily="2" charset="0"/>
                <a:ea typeface="+mn-ea"/>
                <a:cs typeface="+mn-cs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84748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5A765A-2779-3F41-957A-AD49F49EAB9E}"/>
              </a:ext>
            </a:extLst>
          </p:cNvPr>
          <p:cNvSpPr txBox="1"/>
          <p:nvPr/>
        </p:nvSpPr>
        <p:spPr>
          <a:xfrm>
            <a:off x="512033" y="622492"/>
            <a:ext cx="7329251" cy="13925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7200" b="1" dirty="0">
                <a:solidFill>
                  <a:srgbClr val="009B35"/>
                </a:solidFill>
                <a:latin typeface="Akrobat Black" pitchFamily="2" charset="0"/>
              </a:rPr>
              <a:t>Мероприятия САМП</a:t>
            </a:r>
          </a:p>
          <a:p>
            <a:pPr>
              <a:lnSpc>
                <a:spcPct val="70000"/>
              </a:lnSpc>
            </a:pPr>
            <a:r>
              <a:rPr lang="ru-RU" sz="4400" b="1" dirty="0">
                <a:latin typeface="Akrobat" pitchFamily="2" charset="0"/>
              </a:rPr>
              <a:t>на январь – март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F983D2-C20C-8A62-9206-680FC151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45" y="2000023"/>
            <a:ext cx="7772400" cy="48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7A82B-E868-FCE1-DB03-5D13117BB302}"/>
              </a:ext>
            </a:extLst>
          </p:cNvPr>
          <p:cNvSpPr txBox="1"/>
          <p:nvPr/>
        </p:nvSpPr>
        <p:spPr>
          <a:xfrm>
            <a:off x="4853988" y="320041"/>
            <a:ext cx="6707084" cy="3892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отчётно-выборной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кампании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САМП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3C7CE5-7662-7998-BBF8-FE89F79AF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07319"/>
            <a:ext cx="4087368" cy="5125226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2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086C1A-B629-4F0D-BAB5-F258CE0E8C74}"/>
              </a:ext>
            </a:extLst>
          </p:cNvPr>
          <p:cNvSpPr txBox="1">
            <a:spLocks/>
          </p:cNvSpPr>
          <p:nvPr/>
        </p:nvSpPr>
        <p:spPr>
          <a:xfrm>
            <a:off x="606192" y="434974"/>
            <a:ext cx="10660522" cy="12915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Номинация «Педагогический старт»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0327EE7-BE90-447F-9483-7876555C7CE4}"/>
              </a:ext>
            </a:extLst>
          </p:cNvPr>
          <p:cNvSpPr txBox="1">
            <a:spLocks/>
          </p:cNvSpPr>
          <p:nvPr/>
        </p:nvSpPr>
        <p:spPr>
          <a:xfrm>
            <a:off x="606192" y="5593168"/>
            <a:ext cx="9611389" cy="82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Регистрация на конкурс – 23 по 29 января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37D62C-12D7-0B42-A603-2BD9A6C8A418}"/>
              </a:ext>
            </a:extLst>
          </p:cNvPr>
          <p:cNvSpPr/>
          <p:nvPr/>
        </p:nvSpPr>
        <p:spPr>
          <a:xfrm>
            <a:off x="606192" y="3007830"/>
            <a:ext cx="8805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Akrobat" pitchFamily="2" charset="0"/>
              </a:rPr>
              <a:t>Учитель – мастер (стаж до 3 лет)</a:t>
            </a:r>
          </a:p>
          <a:p>
            <a:r>
              <a:rPr lang="ru-RU" sz="4400" dirty="0">
                <a:latin typeface="Akrobat" pitchFamily="2" charset="0"/>
              </a:rPr>
              <a:t>Учитель – лидер (стаж от 3 до 5 лет)</a:t>
            </a:r>
          </a:p>
          <a:p>
            <a:r>
              <a:rPr lang="ru-RU" sz="4400" dirty="0">
                <a:latin typeface="Akrobat" pitchFamily="2" charset="0"/>
              </a:rPr>
              <a:t>Профессиональный союз (стаж до 5 лет)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68C8F6-1865-D64A-BE75-B83FBD5C38CF}"/>
              </a:ext>
            </a:extLst>
          </p:cNvPr>
          <p:cNvSpPr/>
          <p:nvPr/>
        </p:nvSpPr>
        <p:spPr>
          <a:xfrm>
            <a:off x="606192" y="2039426"/>
            <a:ext cx="3135795" cy="1023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latin typeface="Akrobat" pitchFamily="2" charset="0"/>
              </a:rPr>
              <a:t>Направления:</a:t>
            </a:r>
          </a:p>
        </p:txBody>
      </p:sp>
    </p:spTree>
    <p:extLst>
      <p:ext uri="{BB962C8B-B14F-4D97-AF65-F5344CB8AC3E}">
        <p14:creationId xmlns:p14="http://schemas.microsoft.com/office/powerpoint/2010/main" val="161112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1BCD2E-19C3-8546-9BA9-1C2E88605F32}"/>
              </a:ext>
            </a:extLst>
          </p:cNvPr>
          <p:cNvSpPr txBox="1">
            <a:spLocks/>
          </p:cNvSpPr>
          <p:nvPr/>
        </p:nvSpPr>
        <p:spPr>
          <a:xfrm>
            <a:off x="6297932" y="315595"/>
            <a:ext cx="7155667" cy="5873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800" b="1" dirty="0">
                <a:solidFill>
                  <a:srgbClr val="009B35"/>
                </a:solidFill>
                <a:latin typeface="Akrobat Black" pitchFamily="2" charset="0"/>
                <a:ea typeface="+mn-ea"/>
                <a:cs typeface="+mn-cs"/>
              </a:rPr>
              <a:t>«День молодого педагога»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996B2-AEE1-D748-87A9-109AFB8B5B63}"/>
              </a:ext>
            </a:extLst>
          </p:cNvPr>
          <p:cNvSpPr txBox="1"/>
          <p:nvPr/>
        </p:nvSpPr>
        <p:spPr>
          <a:xfrm>
            <a:off x="5980338" y="1131773"/>
            <a:ext cx="6353596" cy="4593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2600" dirty="0">
                <a:latin typeface="Akrobat" pitchFamily="2" charset="0"/>
              </a:rPr>
              <a:t>Проект Столичной ассоциации молодых </a:t>
            </a:r>
            <a:br>
              <a:rPr lang="ru-RU" sz="2600" dirty="0">
                <a:latin typeface="Akrobat" pitchFamily="2" charset="0"/>
              </a:rPr>
            </a:br>
            <a:r>
              <a:rPr lang="ru-RU" sz="2600" dirty="0">
                <a:latin typeface="Akrobat" pitchFamily="2" charset="0"/>
              </a:rPr>
              <a:t>педагогов (</a:t>
            </a:r>
            <a:r>
              <a:rPr lang="en-US" sz="2600" dirty="0">
                <a:latin typeface="Akrobat" pitchFamily="2" charset="0"/>
              </a:rPr>
              <a:t>@</a:t>
            </a:r>
            <a:r>
              <a:rPr lang="en-US" sz="2600" dirty="0" err="1">
                <a:latin typeface="Akrobat" pitchFamily="2" charset="0"/>
              </a:rPr>
              <a:t>sampmos</a:t>
            </a:r>
            <a:r>
              <a:rPr lang="ru-RU" sz="2600" dirty="0">
                <a:latin typeface="Akrobat" pitchFamily="2" charset="0"/>
              </a:rPr>
              <a:t>)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ru-RU" sz="2600" dirty="0">
              <a:latin typeface="Akrobat" pitchFamily="2" charset="0"/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2600" dirty="0">
                <a:latin typeface="Akrobat" pitchFamily="2" charset="0"/>
              </a:rPr>
              <a:t>Обсуждение актуальных для молодых </a:t>
            </a:r>
            <a:br>
              <a:rPr lang="ru-RU" sz="2600" dirty="0">
                <a:latin typeface="Akrobat" pitchFamily="2" charset="0"/>
              </a:rPr>
            </a:br>
            <a:r>
              <a:rPr lang="ru-RU" sz="2600" dirty="0">
                <a:latin typeface="Akrobat" pitchFamily="2" charset="0"/>
              </a:rPr>
              <a:t>педагогов вопросов 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ru-RU" sz="2600" dirty="0">
              <a:latin typeface="Akrobat" pitchFamily="2" charset="0"/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2600" dirty="0">
                <a:latin typeface="Akrobat" pitchFamily="2" charset="0"/>
              </a:rPr>
              <a:t>Площадка трансляции опыта молодых</a:t>
            </a:r>
            <a:br>
              <a:rPr lang="ru-RU" sz="2600" dirty="0">
                <a:latin typeface="Akrobat" pitchFamily="2" charset="0"/>
              </a:rPr>
            </a:br>
            <a:r>
              <a:rPr lang="ru-RU" sz="2600" dirty="0">
                <a:latin typeface="Akrobat" pitchFamily="2" charset="0"/>
              </a:rPr>
              <a:t>педагогов города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ru-RU" sz="2600" dirty="0">
              <a:latin typeface="Akrobat" pitchFamily="2" charset="0"/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2600" dirty="0">
                <a:latin typeface="Akrobat" pitchFamily="2" charset="0"/>
              </a:rPr>
              <a:t>Интересные гости из городских учреждений системы столичного образования</a:t>
            </a:r>
            <a:endParaRPr lang="en-US" sz="2600" dirty="0">
              <a:latin typeface="Akrobat" pitchFamily="2" charset="0"/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en-US" sz="2600" dirty="0">
              <a:latin typeface="Akrobat" pitchFamily="2" charset="0"/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2600" dirty="0">
                <a:latin typeface="Akrobat" pitchFamily="2" charset="0"/>
              </a:rPr>
              <a:t>Твоя возможность поделиться своим </a:t>
            </a:r>
            <a:br>
              <a:rPr lang="ru-RU" sz="2600" dirty="0">
                <a:latin typeface="Akrobat" pitchFamily="2" charset="0"/>
              </a:rPr>
            </a:br>
            <a:r>
              <a:rPr lang="ru-RU" sz="2600" dirty="0">
                <a:latin typeface="Akrobat" pitchFamily="2" charset="0"/>
              </a:rPr>
              <a:t>опытом или стать модератором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F0F2F8-E05D-7D1C-42CA-E6218B9D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54" y="315595"/>
            <a:ext cx="5551715" cy="2243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D4717-BC88-B6C0-802A-0E73D89730AA}"/>
              </a:ext>
            </a:extLst>
          </p:cNvPr>
          <p:cNvSpPr txBox="1"/>
          <p:nvPr/>
        </p:nvSpPr>
        <p:spPr>
          <a:xfrm>
            <a:off x="270435" y="2910245"/>
            <a:ext cx="6754584" cy="3662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0B050"/>
                </a:solidFill>
                <a:latin typeface="Akrobat" pitchFamily="2" charset="0"/>
              </a:rPr>
              <a:t>26 января </a:t>
            </a:r>
            <a:r>
              <a:rPr lang="ru-RU" sz="3200" dirty="0">
                <a:latin typeface="Akrobat" pitchFamily="2" charset="0"/>
              </a:rPr>
              <a:t>«Финансовая и правовая 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latin typeface="Akrobat" pitchFamily="2" charset="0"/>
              </a:rPr>
              <a:t>грамотность молодого педагога»</a:t>
            </a:r>
          </a:p>
          <a:p>
            <a:pPr>
              <a:lnSpc>
                <a:spcPct val="80000"/>
              </a:lnSpc>
            </a:pPr>
            <a:endParaRPr lang="ru-RU" sz="3200" dirty="0">
              <a:latin typeface="Akrobat" pitchFamily="2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0B050"/>
                </a:solidFill>
                <a:latin typeface="Akrobat" pitchFamily="2" charset="0"/>
              </a:rPr>
              <a:t>16 февраля </a:t>
            </a:r>
            <a:r>
              <a:rPr lang="ru-RU" sz="3200" dirty="0">
                <a:latin typeface="Akrobat" pitchFamily="2" charset="0"/>
              </a:rPr>
              <a:t>«Как уберечь себя от эмоционального выгорания»</a:t>
            </a:r>
          </a:p>
          <a:p>
            <a:pPr>
              <a:lnSpc>
                <a:spcPct val="80000"/>
              </a:lnSpc>
            </a:pPr>
            <a:endParaRPr lang="ru-RU" sz="3200" dirty="0">
              <a:latin typeface="Akrobat" pitchFamily="2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0B050"/>
                </a:solidFill>
                <a:latin typeface="Akrobat" pitchFamily="2" charset="0"/>
              </a:rPr>
              <a:t>16 марта </a:t>
            </a:r>
            <a:r>
              <a:rPr lang="ru-RU" sz="3200" dirty="0">
                <a:latin typeface="Akrobat" pitchFamily="2" charset="0"/>
              </a:rPr>
              <a:t>«Классное руководство: </a:t>
            </a:r>
            <a:br>
              <a:rPr lang="ru-RU" sz="3200" dirty="0">
                <a:latin typeface="Akrobat" pitchFamily="2" charset="0"/>
              </a:rPr>
            </a:br>
            <a:r>
              <a:rPr lang="ru-RU" sz="3200" dirty="0">
                <a:latin typeface="Akrobat" pitchFamily="2" charset="0"/>
              </a:rPr>
              <a:t>работа над ошибками»</a:t>
            </a:r>
          </a:p>
          <a:p>
            <a:pPr>
              <a:lnSpc>
                <a:spcPct val="80000"/>
              </a:lnSpc>
            </a:pPr>
            <a:endParaRPr lang="ru-RU" sz="3200" dirty="0">
              <a:latin typeface="Akro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4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DE962B6-38FB-074E-AF38-3D30EC5483DE}"/>
              </a:ext>
            </a:extLst>
          </p:cNvPr>
          <p:cNvSpPr/>
          <p:nvPr/>
        </p:nvSpPr>
        <p:spPr>
          <a:xfrm>
            <a:off x="0" y="-30944"/>
            <a:ext cx="7673976" cy="6858000"/>
          </a:xfrm>
          <a:prstGeom prst="rect">
            <a:avLst/>
          </a:prstGeom>
          <a:solidFill>
            <a:srgbClr val="219B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endParaRPr lang="ru-RU" sz="2800" b="1" dirty="0">
              <a:latin typeface="Akrobat Semi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D259A-01AD-B444-8318-4625ABD9CC25}"/>
              </a:ext>
            </a:extLst>
          </p:cNvPr>
          <p:cNvSpPr txBox="1"/>
          <p:nvPr/>
        </p:nvSpPr>
        <p:spPr>
          <a:xfrm>
            <a:off x="11487806" y="4694"/>
            <a:ext cx="5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C291E5-1C19-7142-BF46-B29FB40ACEA7}" type="slidenum">
              <a:rPr lang="ru-RU" sz="2800" b="1">
                <a:solidFill>
                  <a:schemeClr val="bg1"/>
                </a:solidFill>
                <a:latin typeface="Akrobat" pitchFamily="2" charset="0"/>
                <a:ea typeface="+mj-ea"/>
                <a:cs typeface="+mj-cs"/>
              </a:rPr>
              <a:pPr algn="r"/>
              <a:t>9</a:t>
            </a:fld>
            <a:endParaRPr lang="ru-RU" sz="2800" b="1" dirty="0">
              <a:solidFill>
                <a:schemeClr val="bg1"/>
              </a:solidFill>
              <a:latin typeface="Akrobat" pitchFamily="2" charset="0"/>
              <a:ea typeface="+mj-ea"/>
              <a:cs typeface="+mj-cs"/>
            </a:endParaRPr>
          </a:p>
        </p:txBody>
      </p:sp>
      <p:pic>
        <p:nvPicPr>
          <p:cNvPr id="3" name="Рисунок 2" descr="Изображение выглядит как пол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B5D1B7B-AB37-A84F-ACC0-3AA383B28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48" r="10291" b="4148"/>
          <a:stretch/>
        </p:blipFill>
        <p:spPr>
          <a:xfrm>
            <a:off x="8039728" y="3429000"/>
            <a:ext cx="3691835" cy="254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Изображение выглядит как внутренний, человек, потолок, конференц зал&#10;&#10;Автоматически созданное описание">
            <a:extLst>
              <a:ext uri="{FF2B5EF4-FFF2-40B4-BE49-F238E27FC236}">
                <a16:creationId xmlns:a16="http://schemas.microsoft.com/office/drawing/2014/main" id="{023D0F1A-FB90-354B-864C-8B88039D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717" y="677231"/>
            <a:ext cx="3653858" cy="2435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A9631A-A903-094D-9A37-996CA368CEE0}"/>
              </a:ext>
            </a:extLst>
          </p:cNvPr>
          <p:cNvSpPr/>
          <p:nvPr/>
        </p:nvSpPr>
        <p:spPr>
          <a:xfrm>
            <a:off x="606230" y="1615636"/>
            <a:ext cx="6879768" cy="278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b="1" dirty="0">
                <a:solidFill>
                  <a:schemeClr val="bg1"/>
                </a:solidFill>
                <a:latin typeface="Akrobat" pitchFamily="2" charset="0"/>
              </a:rPr>
              <a:t>Расширенное заседание </a:t>
            </a:r>
            <a:br>
              <a:rPr lang="ru-RU" sz="4800" b="1" dirty="0">
                <a:solidFill>
                  <a:schemeClr val="bg1"/>
                </a:solidFill>
                <a:latin typeface="Akrobat" pitchFamily="2" charset="0"/>
              </a:rPr>
            </a:br>
            <a:r>
              <a:rPr lang="ru-RU" sz="4800" b="1" dirty="0">
                <a:solidFill>
                  <a:schemeClr val="bg1"/>
                </a:solidFill>
                <a:latin typeface="Akrobat" pitchFamily="2" charset="0"/>
              </a:rPr>
              <a:t>Совета САМП</a:t>
            </a:r>
            <a:br>
              <a:rPr lang="ru-RU" sz="4000" b="1" dirty="0">
                <a:solidFill>
                  <a:schemeClr val="bg1"/>
                </a:solidFill>
                <a:latin typeface="Akrobat" pitchFamily="2" charset="0"/>
              </a:rPr>
            </a:br>
            <a:r>
              <a:rPr lang="ru-RU" sz="4000" dirty="0">
                <a:solidFill>
                  <a:schemeClr val="bg1"/>
                </a:solidFill>
                <a:latin typeface="Akrobat" pitchFamily="2" charset="0"/>
              </a:rPr>
              <a:t>на площадке Центральных профсоюзных курсов Московской Федерации профсоюзов (Правда)</a:t>
            </a:r>
            <a:endParaRPr lang="ru-RU" sz="4000" b="1" dirty="0">
              <a:solidFill>
                <a:schemeClr val="bg1"/>
              </a:solidFill>
              <a:latin typeface="Akrobat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8B474A-E3EE-B046-9C96-9AF68B5C7041}"/>
              </a:ext>
            </a:extLst>
          </p:cNvPr>
          <p:cNvSpPr txBox="1">
            <a:spLocks/>
          </p:cNvSpPr>
          <p:nvPr/>
        </p:nvSpPr>
        <p:spPr>
          <a:xfrm>
            <a:off x="620490" y="-45348"/>
            <a:ext cx="10853056" cy="184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krobat Black" pitchFamily="2" charset="0"/>
                <a:ea typeface="+mn-ea"/>
                <a:cs typeface="+mn-cs"/>
              </a:rPr>
              <a:t>27-29 января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56CA5-8156-E6AB-E408-B68DBC37F82B}"/>
              </a:ext>
            </a:extLst>
          </p:cNvPr>
          <p:cNvSpPr txBox="1"/>
          <p:nvPr/>
        </p:nvSpPr>
        <p:spPr>
          <a:xfrm>
            <a:off x="620489" y="4990402"/>
            <a:ext cx="61123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krobat" pitchFamily="2" charset="0"/>
              </a:rPr>
              <a:t>Возможность сформировать кадровый резерв председателей МСМП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7325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458</Words>
  <Application>Microsoft Macintosh PowerPoint</Application>
  <PresentationFormat>Широкоэкранный</PresentationFormat>
  <Paragraphs>78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Calibri</vt:lpstr>
      <vt:lpstr>Helvetica Neue</vt:lpstr>
      <vt:lpstr>Akrobat Black</vt:lpstr>
      <vt:lpstr>Akrobat SemiBold</vt:lpstr>
      <vt:lpstr>Calibri Light</vt:lpstr>
      <vt:lpstr>Akrobat</vt:lpstr>
      <vt:lpstr>Arial</vt:lpstr>
      <vt:lpstr>Akrobat Light</vt:lpstr>
      <vt:lpstr>Roboto Condensed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Сковородкин</dc:creator>
  <cp:lastModifiedBy>Дмитрий Сковородкин</cp:lastModifiedBy>
  <cp:revision>7</cp:revision>
  <dcterms:created xsi:type="dcterms:W3CDTF">2023-01-18T06:38:15Z</dcterms:created>
  <dcterms:modified xsi:type="dcterms:W3CDTF">2023-01-18T14:30:44Z</dcterms:modified>
</cp:coreProperties>
</file>